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9" r:id="rId2"/>
    <p:sldId id="290" r:id="rId3"/>
    <p:sldId id="287" r:id="rId4"/>
    <p:sldId id="261" r:id="rId5"/>
    <p:sldId id="260" r:id="rId6"/>
    <p:sldId id="2145726524" r:id="rId7"/>
    <p:sldId id="279" r:id="rId8"/>
    <p:sldId id="274" r:id="rId9"/>
    <p:sldId id="280" r:id="rId10"/>
    <p:sldId id="282" r:id="rId11"/>
    <p:sldId id="281" r:id="rId12"/>
    <p:sldId id="283" r:id="rId13"/>
    <p:sldId id="271" r:id="rId14"/>
    <p:sldId id="262" r:id="rId15"/>
    <p:sldId id="266" r:id="rId16"/>
    <p:sldId id="2145726526" r:id="rId17"/>
    <p:sldId id="481" r:id="rId18"/>
    <p:sldId id="456" r:id="rId19"/>
    <p:sldId id="476" r:id="rId20"/>
    <p:sldId id="478" r:id="rId21"/>
    <p:sldId id="480" r:id="rId22"/>
    <p:sldId id="482" r:id="rId23"/>
    <p:sldId id="483" r:id="rId24"/>
    <p:sldId id="484" r:id="rId25"/>
    <p:sldId id="276" r:id="rId26"/>
    <p:sldId id="2145726522" r:id="rId27"/>
    <p:sldId id="2145726505" r:id="rId28"/>
    <p:sldId id="2145726493" r:id="rId29"/>
    <p:sldId id="2145726520" r:id="rId30"/>
    <p:sldId id="2145726518" r:id="rId31"/>
    <p:sldId id="2145726515" r:id="rId32"/>
    <p:sldId id="2145726519" r:id="rId33"/>
    <p:sldId id="259" r:id="rId34"/>
    <p:sldId id="2145726517" r:id="rId35"/>
    <p:sldId id="2145726521" r:id="rId36"/>
    <p:sldId id="2145726516" r:id="rId37"/>
    <p:sldId id="307" r:id="rId38"/>
    <p:sldId id="2145726527" r:id="rId39"/>
    <p:sldId id="2145726525" r:id="rId40"/>
    <p:sldId id="278" r:id="rId4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D38E5F"/>
    <a:srgbClr val="C87137"/>
    <a:srgbClr val="459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91309" autoAdjust="0"/>
  </p:normalViewPr>
  <p:slideViewPr>
    <p:cSldViewPr>
      <p:cViewPr varScale="1">
        <p:scale>
          <a:sx n="141" d="100"/>
          <a:sy n="141" d="100"/>
        </p:scale>
        <p:origin x="1856" y="19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E0E87-3125-47DF-909D-1184ACBC2831}" type="datetimeFigureOut">
              <a:rPr lang="en-US" smtClean="0"/>
              <a:pPr/>
              <a:t>5/22/23</a:t>
            </a:fld>
            <a:endParaRPr lang="en-US" dirty="0"/>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A5C9D0-EDF3-4294-819E-0EED9608C69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the nailed it cakes but I’m open to the other cakes if you think the nailed it cakes will offend anyone</a:t>
            </a:r>
          </a:p>
        </p:txBody>
      </p:sp>
      <p:sp>
        <p:nvSpPr>
          <p:cNvPr id="4" name="Slide Number Placeholder 3"/>
          <p:cNvSpPr>
            <a:spLocks noGrp="1"/>
          </p:cNvSpPr>
          <p:nvPr>
            <p:ph type="sldNum" sz="quarter" idx="10"/>
          </p:nvPr>
        </p:nvSpPr>
        <p:spPr/>
        <p:txBody>
          <a:bodyPr/>
          <a:lstStyle/>
          <a:p>
            <a:fld id="{75447F47-C0AC-5140-AA7A-FE9D19A65191}" type="slidenum">
              <a:rPr lang="en-US" smtClean="0"/>
              <a:t>11</a:t>
            </a:fld>
            <a:endParaRPr lang="en-US" dirty="0"/>
          </a:p>
        </p:txBody>
      </p:sp>
    </p:spTree>
    <p:extLst>
      <p:ext uri="{BB962C8B-B14F-4D97-AF65-F5344CB8AC3E}">
        <p14:creationId xmlns:p14="http://schemas.microsoft.com/office/powerpoint/2010/main" val="73969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 Dictionary may be a new concept to you but just like the NTDS Data Dictionary is the bible for the Trauma Registry, the PI dictionary should be the bible of your PI Plan. </a:t>
            </a:r>
          </a:p>
          <a:p>
            <a:endParaRPr lang="en-US" dirty="0"/>
          </a:p>
          <a:p>
            <a:r>
              <a:rPr lang="en-US" dirty="0"/>
              <a:t>The PI Dictionary provides a framework for the review process for each audit filter and defines the key components of the review that need to be addressed. The PI Dictionary provides standardized verbiage so that everyone on the PI team is consistent in their process and documentation for each audit filter. </a:t>
            </a: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13</a:t>
            </a:fld>
            <a:endParaRPr lang="en-US" dirty="0"/>
          </a:p>
        </p:txBody>
      </p:sp>
    </p:spTree>
    <p:extLst>
      <p:ext uri="{BB962C8B-B14F-4D97-AF65-F5344CB8AC3E}">
        <p14:creationId xmlns:p14="http://schemas.microsoft.com/office/powerpoint/2010/main" val="62171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Any level trauma center can create a PI dictionary. Here are the components of our PI Dictionary:</a:t>
            </a:r>
          </a:p>
          <a:p>
            <a:endParaRPr lang="en-US" dirty="0"/>
          </a:p>
          <a:p>
            <a:r>
              <a:rPr lang="en-US" b="1" dirty="0"/>
              <a:t>Benchmark Goal (if applicable) is determined and cadence of reporting </a:t>
            </a:r>
          </a:p>
          <a:p>
            <a:endParaRPr lang="en-US" dirty="0"/>
          </a:p>
          <a:p>
            <a:r>
              <a:rPr lang="en-US" b="1" dirty="0"/>
              <a:t>AUDIT FILTER </a:t>
            </a:r>
            <a:r>
              <a:rPr lang="en-US" dirty="0"/>
              <a:t>– Includes the Definition and Criteria for the audit filter. In our PI Dictionary, we have added Hyperlinked resources to some of our audit filters</a:t>
            </a:r>
          </a:p>
          <a:p>
            <a:r>
              <a:rPr lang="en-US" dirty="0"/>
              <a:t> </a:t>
            </a:r>
          </a:p>
          <a:p>
            <a:r>
              <a:rPr lang="en-US" b="1" dirty="0"/>
              <a:t>Level of review </a:t>
            </a:r>
            <a:r>
              <a:rPr lang="en-US" dirty="0"/>
              <a:t>- Who can close the issue?</a:t>
            </a:r>
          </a:p>
          <a:p>
            <a:r>
              <a:rPr lang="en-US" dirty="0"/>
              <a:t> </a:t>
            </a:r>
          </a:p>
          <a:p>
            <a:r>
              <a:rPr lang="en-US" b="1" dirty="0"/>
              <a:t>Considerations </a:t>
            </a:r>
            <a:r>
              <a:rPr lang="en-US" dirty="0"/>
              <a:t> - Standard verbiage to include HD#</a:t>
            </a:r>
          </a:p>
          <a:p>
            <a:r>
              <a:rPr lang="en-US" dirty="0"/>
              <a:t>	- Appropriate per policy/guideline/SOP</a:t>
            </a:r>
          </a:p>
          <a:p>
            <a:r>
              <a:rPr lang="en-US" dirty="0"/>
              <a:t>	- Inappropriate/OFI/review details</a:t>
            </a:r>
          </a:p>
          <a:p>
            <a:r>
              <a:rPr lang="en-US" dirty="0"/>
              <a:t> </a:t>
            </a:r>
          </a:p>
          <a:p>
            <a:r>
              <a:rPr lang="en-US" b="1" dirty="0"/>
              <a:t>OFI/ OFI action items/Event Resolution Justification</a:t>
            </a:r>
          </a:p>
          <a:p>
            <a:r>
              <a:rPr lang="en-US" dirty="0"/>
              <a:t> </a:t>
            </a:r>
          </a:p>
          <a:p>
            <a:r>
              <a:rPr lang="en-US" dirty="0"/>
              <a:t>Include timeframe in OFI action plan i.e., will review data in 3 months or 6 months, determined as appropriate for this fallout.</a:t>
            </a:r>
          </a:p>
          <a:p>
            <a:r>
              <a:rPr lang="en-US" dirty="0"/>
              <a:t> </a:t>
            </a:r>
          </a:p>
          <a:p>
            <a:r>
              <a:rPr lang="en-US" b="1" dirty="0"/>
              <a:t>Future similar patients are less likely to experience this event because....</a:t>
            </a:r>
          </a:p>
          <a:p>
            <a:r>
              <a:rPr lang="en-US" dirty="0"/>
              <a:t>I.e., education was given to the provider and no further fallouts have been identified with this provider for the last 90 days.</a:t>
            </a:r>
          </a:p>
          <a:p>
            <a:r>
              <a:rPr lang="en-US" dirty="0"/>
              <a:t> </a:t>
            </a:r>
          </a:p>
          <a:p>
            <a:r>
              <a:rPr lang="en-US" dirty="0"/>
              <a:t>Link to Just Culture algorithm*</a:t>
            </a:r>
          </a:p>
          <a:p>
            <a:r>
              <a:rPr lang="en-US" dirty="0"/>
              <a:t>*tertiary level of review ONLY</a:t>
            </a: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14</a:t>
            </a:fld>
            <a:endParaRPr lang="en-US" dirty="0"/>
          </a:p>
        </p:txBody>
      </p:sp>
    </p:spTree>
    <p:extLst>
      <p:ext uri="{BB962C8B-B14F-4D97-AF65-F5344CB8AC3E}">
        <p14:creationId xmlns:p14="http://schemas.microsoft.com/office/powerpoint/2010/main" val="343245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first example is an audit filter for Clinical Practice Guideline (CPG) compliance of Open Fractures. This is taken directly from one of our PI Dictionaries in the region.</a:t>
            </a:r>
          </a:p>
          <a:p>
            <a:endParaRPr lang="en-US" dirty="0"/>
          </a:p>
          <a:p>
            <a:r>
              <a:rPr lang="en-US" dirty="0"/>
              <a:t>The first column is </a:t>
            </a:r>
            <a:r>
              <a:rPr lang="en-US" b="1" dirty="0"/>
              <a:t>WHERE</a:t>
            </a:r>
            <a:r>
              <a:rPr lang="en-US" dirty="0"/>
              <a:t> we report this audit filter and </a:t>
            </a:r>
            <a:r>
              <a:rPr lang="en-US" b="1" dirty="0"/>
              <a:t>HOW OFTEN</a:t>
            </a:r>
          </a:p>
          <a:p>
            <a:endParaRPr lang="en-US" b="1" dirty="0"/>
          </a:p>
          <a:p>
            <a:r>
              <a:rPr lang="en-US" b="0" dirty="0"/>
              <a:t>The second column is the Audit Filter title, and we have a hyperlink to our Open Fracture CPG</a:t>
            </a:r>
          </a:p>
          <a:p>
            <a:endParaRPr lang="en-US" b="0" dirty="0"/>
          </a:p>
          <a:p>
            <a:r>
              <a:rPr lang="en-US" b="0" dirty="0"/>
              <a:t>The next column is the Level of Review. For this audit filter, if the CPG was followed then it can be closed at Level I or the Primary Level of Review by the Trauma Program Manager or the Trauma Nurse Clinician. If there is a deviation, the event is taken to Level 2 review with the Trauma Medical Director.</a:t>
            </a:r>
          </a:p>
          <a:p>
            <a:endParaRPr lang="en-US" b="0" dirty="0"/>
          </a:p>
          <a:p>
            <a:r>
              <a:rPr lang="en-US" b="0" dirty="0"/>
              <a:t>The next column is important because it defines </a:t>
            </a:r>
            <a:r>
              <a:rPr lang="en-US" b="1" dirty="0"/>
              <a:t>WHAT</a:t>
            </a:r>
            <a:r>
              <a:rPr lang="en-US" b="0" dirty="0"/>
              <a:t> we are looking for to determine compliance. For this audit filter, we will document the injury details, treatment and disposition. We are looking to see if antibiotics were given within 1 hour of arrival and if a tetanus was given if applicable. We also track to see if the patient had an I&amp;D within the first 24 hours.</a:t>
            </a:r>
          </a:p>
          <a:p>
            <a:endParaRPr lang="en-US" b="0" dirty="0"/>
          </a:p>
          <a:p>
            <a:r>
              <a:rPr lang="en-US" b="0" dirty="0"/>
              <a:t>Our standard verbiage that we use is listed in the next column. Documentation will include the date and if care was consistent with the CPG. If not, it is referred to Level 2 for review. If the TMD determines the event to be an acceptable deviation, the case is closed at Level 2. If there are Opportunities for Improvement, then the case will be referred for Level 3 or tertiary level of review.</a:t>
            </a:r>
          </a:p>
          <a:p>
            <a:endParaRPr lang="en-US" b="0" dirty="0"/>
          </a:p>
          <a:p>
            <a:r>
              <a:rPr lang="en-US" b="0" dirty="0"/>
              <a:t>The last column is the action plan which will be specific to each case as well as how and where event resolution will be documented and reported out. For this example, we would track CPG compliance and expect an increasing compliance rate.</a:t>
            </a:r>
          </a:p>
        </p:txBody>
      </p:sp>
      <p:sp>
        <p:nvSpPr>
          <p:cNvPr id="4" name="Slide Number Placeholder 3"/>
          <p:cNvSpPr>
            <a:spLocks noGrp="1"/>
          </p:cNvSpPr>
          <p:nvPr>
            <p:ph type="sldNum" sz="quarter" idx="5"/>
          </p:nvPr>
        </p:nvSpPr>
        <p:spPr/>
        <p:txBody>
          <a:bodyPr/>
          <a:lstStyle/>
          <a:p>
            <a:fld id="{75447F47-C0AC-5140-AA7A-FE9D19A65191}" type="slidenum">
              <a:rPr lang="en-US" smtClean="0"/>
              <a:t>15</a:t>
            </a:fld>
            <a:endParaRPr lang="en-US" dirty="0"/>
          </a:p>
        </p:txBody>
      </p:sp>
    </p:spTree>
    <p:extLst>
      <p:ext uri="{BB962C8B-B14F-4D97-AF65-F5344CB8AC3E}">
        <p14:creationId xmlns:p14="http://schemas.microsoft.com/office/powerpoint/2010/main" val="95356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dig a bit deeper into how we use the PI dictionary in our normal workflow. How does it work in action?</a:t>
            </a:r>
          </a:p>
        </p:txBody>
      </p:sp>
      <p:sp>
        <p:nvSpPr>
          <p:cNvPr id="4" name="Slide Number Placeholder 3"/>
          <p:cNvSpPr>
            <a:spLocks noGrp="1"/>
          </p:cNvSpPr>
          <p:nvPr>
            <p:ph type="sldNum" sz="quarter" idx="5"/>
          </p:nvPr>
        </p:nvSpPr>
        <p:spPr/>
        <p:txBody>
          <a:bodyPr/>
          <a:lstStyle/>
          <a:p>
            <a:fld id="{75447F47-C0AC-5140-AA7A-FE9D19A65191}" type="slidenum">
              <a:rPr lang="en-US" smtClean="0"/>
              <a:t>16</a:t>
            </a:fld>
            <a:endParaRPr lang="en-US" dirty="0"/>
          </a:p>
        </p:txBody>
      </p:sp>
    </p:spTree>
    <p:extLst>
      <p:ext uri="{BB962C8B-B14F-4D97-AF65-F5344CB8AC3E}">
        <p14:creationId xmlns:p14="http://schemas.microsoft.com/office/powerpoint/2010/main" val="285219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know  in trauma program we live by the .........drinking from a firehouse philosophy.  If you do not know that term, it is defined as ( read above.) How many of you feel that is how you learned how to PI? How to do IP? Run a program, etc?</a:t>
            </a:r>
          </a:p>
          <a:p>
            <a:r>
              <a:rPr lang="en-US" dirty="0">
                <a:cs typeface="Calibri"/>
              </a:rPr>
              <a:t>However, consider there might be a less painful way! Not that we have it mastered in any way, it’s a continuous journey of growth, re evaluation and so on and so on.  To be completely transparent we just completed our ACS Level 1 Trauma Survey yesterday...yep yesterday literally and there were a lot of takeaways for we can hone in our PI and our constant survey readiness more successfully. However, I would love to offer you a walk through of the PI Dictionary .</a:t>
            </a:r>
          </a:p>
        </p:txBody>
      </p:sp>
      <p:sp>
        <p:nvSpPr>
          <p:cNvPr id="4" name="Slide Number Placeholder 3"/>
          <p:cNvSpPr>
            <a:spLocks noGrp="1"/>
          </p:cNvSpPr>
          <p:nvPr>
            <p:ph type="sldNum" sz="quarter" idx="5"/>
          </p:nvPr>
        </p:nvSpPr>
        <p:spPr/>
        <p:txBody>
          <a:bodyPr/>
          <a:lstStyle/>
          <a:p>
            <a:fld id="{75447F47-C0AC-5140-AA7A-FE9D19A65191}" type="slidenum">
              <a:rPr lang="en-US" smtClean="0"/>
              <a:t>17</a:t>
            </a:fld>
            <a:endParaRPr lang="en-US" dirty="0"/>
          </a:p>
        </p:txBody>
      </p:sp>
    </p:spTree>
    <p:extLst>
      <p:ext uri="{BB962C8B-B14F-4D97-AF65-F5344CB8AC3E}">
        <p14:creationId xmlns:p14="http://schemas.microsoft.com/office/powerpoint/2010/main" val="228139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Jes went through the vision of the tool.</a:t>
            </a:r>
            <a:r>
              <a:rPr lang="en-US" sz="1800" dirty="0">
                <a:latin typeface="Calibri"/>
                <a:ea typeface="Calibri" panose="020F0502020204030204" pitchFamily="34" charset="0"/>
                <a:cs typeface="Calibri"/>
              </a:rPr>
              <a:t>  The PI Dictionary was thoughtfully created to take all of the pieces of a  successful PIPS ( Performance Improvement Patient Safety) program into account, all of the requirements that are the expectation of our PIPS process. Each column is designed to cover all the bases.</a:t>
            </a:r>
            <a:endParaRPr lang="en-US" sz="1800" dirty="0">
              <a:effectLst/>
              <a:latin typeface="Calibri"/>
              <a:ea typeface="Calibri" panose="020F0502020204030204" pitchFamily="34" charset="0"/>
              <a:cs typeface="Calibri"/>
            </a:endParaRPr>
          </a:p>
          <a:p>
            <a:pPr>
              <a:defRPr/>
            </a:pPr>
            <a:r>
              <a:rPr lang="en-US" sz="1800" dirty="0">
                <a:latin typeface="Calibri"/>
                <a:ea typeface="Calibri" panose="020F0502020204030204" pitchFamily="34" charset="0"/>
                <a:cs typeface="Calibri"/>
              </a:rPr>
              <a:t>Speak briefly on each. </a:t>
            </a:r>
            <a:endParaRPr lang="en-US" sz="1800" dirty="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18</a:t>
            </a:fld>
            <a:endParaRPr lang="en-US" dirty="0"/>
          </a:p>
        </p:txBody>
      </p:sp>
    </p:spTree>
    <p:extLst>
      <p:ext uri="{BB962C8B-B14F-4D97-AF65-F5344CB8AC3E}">
        <p14:creationId xmlns:p14="http://schemas.microsoft.com/office/powerpoint/2010/main" val="296999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dirty="0">
                <a:effectLst/>
                <a:latin typeface="Calibri"/>
                <a:ea typeface="Calibri" panose="020F0502020204030204" pitchFamily="34" charset="0"/>
                <a:cs typeface="Calibri"/>
              </a:rPr>
              <a:t>and then combines that with all of the necessary PI resources in one place. Speak to each</a:t>
            </a:r>
            <a:r>
              <a:rPr lang="en-US" dirty="0">
                <a:latin typeface="Calibri"/>
                <a:ea typeface="Calibri" panose="020F0502020204030204" pitchFamily="34" charset="0"/>
                <a:cs typeface="Calibri"/>
              </a:rPr>
              <a:t> in more depth.</a:t>
            </a:r>
            <a:endParaRPr lang="en-US" sz="12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19</a:t>
            </a:fld>
            <a:endParaRPr lang="en-US" dirty="0"/>
          </a:p>
        </p:txBody>
      </p:sp>
    </p:spTree>
    <p:extLst>
      <p:ext uri="{BB962C8B-B14F-4D97-AF65-F5344CB8AC3E}">
        <p14:creationId xmlns:p14="http://schemas.microsoft.com/office/powerpoint/2010/main" val="41584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you put it all together it = PI Dictionary.</a:t>
            </a:r>
          </a:p>
          <a:p>
            <a:r>
              <a:rPr lang="en-US" dirty="0"/>
              <a:t>Let’s quickly walk through a Hospital event</a:t>
            </a:r>
          </a:p>
        </p:txBody>
      </p:sp>
      <p:sp>
        <p:nvSpPr>
          <p:cNvPr id="4" name="Slide Number Placeholder 3"/>
          <p:cNvSpPr>
            <a:spLocks noGrp="1"/>
          </p:cNvSpPr>
          <p:nvPr>
            <p:ph type="sldNum" sz="quarter" idx="5"/>
          </p:nvPr>
        </p:nvSpPr>
        <p:spPr/>
        <p:txBody>
          <a:bodyPr/>
          <a:lstStyle/>
          <a:p>
            <a:fld id="{75447F47-C0AC-5140-AA7A-FE9D19A65191}" type="slidenum">
              <a:rPr lang="en-US" smtClean="0"/>
              <a:t>20</a:t>
            </a:fld>
            <a:endParaRPr lang="en-US" dirty="0"/>
          </a:p>
        </p:txBody>
      </p:sp>
    </p:spTree>
    <p:extLst>
      <p:ext uri="{BB962C8B-B14F-4D97-AF65-F5344CB8AC3E}">
        <p14:creationId xmlns:p14="http://schemas.microsoft.com/office/powerpoint/2010/main" val="343610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pPr>
            <a:r>
              <a:rPr lang="en-US" dirty="0"/>
              <a:t>Let’s take DVT for example.</a:t>
            </a:r>
            <a:r>
              <a:rPr lang="en-US" sz="1800" dirty="0">
                <a:solidFill>
                  <a:srgbClr val="000000"/>
                </a:solidFill>
                <a:latin typeface="Calibri"/>
                <a:cs typeface="Calibri"/>
              </a:rPr>
              <a:t>  So, we have been monitoring and patient develops DVT lower extremity. How do we approach reviewing this?  We need our PI resources.  So, I am going to grab my NTDB data dictionary for starters so I can validate that this DVT truly meets the NTDB definition.  Refer to dictionary.</a:t>
            </a:r>
            <a:endParaRPr lang="en-US" dirty="0">
              <a:solidFill>
                <a:srgbClr val="000000"/>
              </a:solidFill>
              <a:latin typeface="Calibri"/>
              <a:cs typeface="Calibri"/>
            </a:endParaRPr>
          </a:p>
          <a:p>
            <a:pPr>
              <a:buFont typeface="Arial" panose="020B0604020202020204" pitchFamily="34" charset="0"/>
            </a:pPr>
            <a:endParaRPr lang="en-US" sz="1800" dirty="0">
              <a:cs typeface="Calibri"/>
            </a:endParaRP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cs typeface="Calibri"/>
            </a:endParaRP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dirty="0">
              <a:solidFill>
                <a:srgbClr val="000000"/>
              </a:solidFill>
              <a:effectLst/>
              <a:latin typeface="Calibri"/>
              <a:cs typeface="Calibri"/>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21</a:t>
            </a:fld>
            <a:endParaRPr lang="en-US" dirty="0"/>
          </a:p>
        </p:txBody>
      </p:sp>
    </p:spTree>
    <p:extLst>
      <p:ext uri="{BB962C8B-B14F-4D97-AF65-F5344CB8AC3E}">
        <p14:creationId xmlns:p14="http://schemas.microsoft.com/office/powerpoint/2010/main" val="64306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Bob does</a:t>
            </a:r>
            <a:r>
              <a:rPr lang="en-US" baseline="0" dirty="0"/>
              <a:t> a few short previews.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2</a:t>
            </a:fld>
            <a:endParaRPr lang="en-US" dirty="0"/>
          </a:p>
        </p:txBody>
      </p:sp>
    </p:spTree>
    <p:extLst>
      <p:ext uri="{BB962C8B-B14F-4D97-AF65-F5344CB8AC3E}">
        <p14:creationId xmlns:p14="http://schemas.microsoft.com/office/powerpoint/2010/main" val="3190778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look at how the Final output document looks.</a:t>
            </a:r>
          </a:p>
        </p:txBody>
      </p:sp>
      <p:sp>
        <p:nvSpPr>
          <p:cNvPr id="4" name="Slide Number Placeholder 3"/>
          <p:cNvSpPr>
            <a:spLocks noGrp="1"/>
          </p:cNvSpPr>
          <p:nvPr>
            <p:ph type="sldNum" sz="quarter" idx="5"/>
          </p:nvPr>
        </p:nvSpPr>
        <p:spPr/>
        <p:txBody>
          <a:bodyPr/>
          <a:lstStyle/>
          <a:p>
            <a:fld id="{75447F47-C0AC-5140-AA7A-FE9D19A65191}" type="slidenum">
              <a:rPr lang="en-US" smtClean="0"/>
              <a:t>22</a:t>
            </a:fld>
            <a:endParaRPr lang="en-US" dirty="0"/>
          </a:p>
        </p:txBody>
      </p:sp>
    </p:spTree>
    <p:extLst>
      <p:ext uri="{BB962C8B-B14F-4D97-AF65-F5344CB8AC3E}">
        <p14:creationId xmlns:p14="http://schemas.microsoft.com/office/powerpoint/2010/main" val="215106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Bob will do</a:t>
            </a:r>
            <a:r>
              <a:rPr lang="en-US" baseline="0" dirty="0"/>
              <a:t> this part.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26</a:t>
            </a:fld>
            <a:endParaRPr lang="en-US" dirty="0"/>
          </a:p>
        </p:txBody>
      </p:sp>
    </p:spTree>
    <p:extLst>
      <p:ext uri="{BB962C8B-B14F-4D97-AF65-F5344CB8AC3E}">
        <p14:creationId xmlns:p14="http://schemas.microsoft.com/office/powerpoint/2010/main" val="139731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trauma service has received approx. $200,000 in funding every year for the last several years. We develop stronger funding bases annually and gain new strategic partners in the community. </a:t>
            </a:r>
          </a:p>
          <a:p>
            <a:r>
              <a:rPr lang="en-US" dirty="0"/>
              <a:t>The partnerships help to maintain the Injury Prevention program. That aspect of the program is fully funded by 2.7 FTE which include the Peer coach, social worker and the injury prevention coordinator.. </a:t>
            </a:r>
          </a:p>
        </p:txBody>
      </p:sp>
      <p:sp>
        <p:nvSpPr>
          <p:cNvPr id="4" name="Slide Number Placeholder 3"/>
          <p:cNvSpPr>
            <a:spLocks noGrp="1"/>
          </p:cNvSpPr>
          <p:nvPr>
            <p:ph type="sldNum" sz="quarter" idx="5"/>
          </p:nvPr>
        </p:nvSpPr>
        <p:spPr/>
        <p:txBody>
          <a:bodyPr/>
          <a:lstStyle/>
          <a:p>
            <a:fld id="{3155183C-5C0E-4755-9B33-FA4CAB0E9BD4}" type="slidenum">
              <a:rPr lang="en-US" smtClean="0"/>
              <a:t>35</a:t>
            </a:fld>
            <a:endParaRPr lang="en-US" dirty="0"/>
          </a:p>
        </p:txBody>
      </p:sp>
    </p:spTree>
    <p:extLst>
      <p:ext uri="{BB962C8B-B14F-4D97-AF65-F5344CB8AC3E}">
        <p14:creationId xmlns:p14="http://schemas.microsoft.com/office/powerpoint/2010/main" val="304829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report our injury prevention initiatives to the hospital Community benefit program for any parts of the program that come from our budget. This helps to quantify and maintain the not for profit requirements</a:t>
            </a:r>
          </a:p>
        </p:txBody>
      </p:sp>
      <p:sp>
        <p:nvSpPr>
          <p:cNvPr id="4" name="Slide Number Placeholder 3"/>
          <p:cNvSpPr>
            <a:spLocks noGrp="1"/>
          </p:cNvSpPr>
          <p:nvPr>
            <p:ph type="sldNum" sz="quarter" idx="5"/>
          </p:nvPr>
        </p:nvSpPr>
        <p:spPr/>
        <p:txBody>
          <a:bodyPr/>
          <a:lstStyle/>
          <a:p>
            <a:fld id="{3155183C-5C0E-4755-9B33-FA4CAB0E9BD4}" type="slidenum">
              <a:rPr lang="en-US" smtClean="0"/>
              <a:t>36</a:t>
            </a:fld>
            <a:endParaRPr lang="en-US" dirty="0"/>
          </a:p>
        </p:txBody>
      </p:sp>
    </p:spTree>
    <p:extLst>
      <p:ext uri="{BB962C8B-B14F-4D97-AF65-F5344CB8AC3E}">
        <p14:creationId xmlns:p14="http://schemas.microsoft.com/office/powerpoint/2010/main" val="1268710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37</a:t>
            </a:fld>
            <a:endParaRPr lang="en-US" dirty="0"/>
          </a:p>
        </p:txBody>
      </p:sp>
    </p:spTree>
    <p:extLst>
      <p:ext uri="{BB962C8B-B14F-4D97-AF65-F5344CB8AC3E}">
        <p14:creationId xmlns:p14="http://schemas.microsoft.com/office/powerpoint/2010/main" val="272713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38</a:t>
            </a:fld>
            <a:endParaRPr lang="en-US" dirty="0"/>
          </a:p>
        </p:txBody>
      </p:sp>
    </p:spTree>
    <p:extLst>
      <p:ext uri="{BB962C8B-B14F-4D97-AF65-F5344CB8AC3E}">
        <p14:creationId xmlns:p14="http://schemas.microsoft.com/office/powerpoint/2010/main" val="268908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39</a:t>
            </a:fld>
            <a:endParaRPr lang="en-US" dirty="0"/>
          </a:p>
        </p:txBody>
      </p:sp>
    </p:spTree>
    <p:extLst>
      <p:ext uri="{BB962C8B-B14F-4D97-AF65-F5344CB8AC3E}">
        <p14:creationId xmlns:p14="http://schemas.microsoft.com/office/powerpoint/2010/main" val="3447572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Bob introduces</a:t>
            </a:r>
            <a:r>
              <a:rPr lang="en-US" baseline="0" dirty="0"/>
              <a:t> the presenter.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a:t>
            </a:r>
            <a:r>
              <a:rPr lang="en-US" baseline="0" dirty="0"/>
              <a:t> preview the agenda.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Introduce the webinar.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Introduce the webinar. </a:t>
            </a:r>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6</a:t>
            </a:fld>
            <a:endParaRPr lang="en-US" dirty="0"/>
          </a:p>
        </p:txBody>
      </p:sp>
    </p:spTree>
    <p:extLst>
      <p:ext uri="{BB962C8B-B14F-4D97-AF65-F5344CB8AC3E}">
        <p14:creationId xmlns:p14="http://schemas.microsoft.com/office/powerpoint/2010/main" val="160569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A5C9D0-EDF3-4294-819E-0EED9608C696}"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47F47-C0AC-5140-AA7A-FE9D19A65191}" type="slidenum">
              <a:rPr lang="en-US" smtClean="0"/>
              <a:t>9</a:t>
            </a:fld>
            <a:endParaRPr lang="en-US" dirty="0"/>
          </a:p>
        </p:txBody>
      </p:sp>
    </p:spTree>
    <p:extLst>
      <p:ext uri="{BB962C8B-B14F-4D97-AF65-F5344CB8AC3E}">
        <p14:creationId xmlns:p14="http://schemas.microsoft.com/office/powerpoint/2010/main" val="3525408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10</a:t>
            </a:fld>
            <a:endParaRPr lang="en-US" dirty="0"/>
          </a:p>
        </p:txBody>
      </p:sp>
    </p:spTree>
    <p:extLst>
      <p:ext uri="{BB962C8B-B14F-4D97-AF65-F5344CB8AC3E}">
        <p14:creationId xmlns:p14="http://schemas.microsoft.com/office/powerpoint/2010/main" val="395938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Title Slide 5">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92A7589-901D-34D6-4A30-AFC9DCD968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786" b="6095"/>
          <a:stretch/>
        </p:blipFill>
        <p:spPr>
          <a:xfrm>
            <a:off x="1" y="885432"/>
            <a:ext cx="12161838" cy="6010669"/>
          </a:xfrm>
          <a:prstGeom prst="rect">
            <a:avLst/>
          </a:prstGeom>
        </p:spPr>
      </p:pic>
      <p:pic>
        <p:nvPicPr>
          <p:cNvPr id="4" name="Picture 3">
            <a:extLst>
              <a:ext uri="{FF2B5EF4-FFF2-40B4-BE49-F238E27FC236}">
                <a16:creationId xmlns:a16="http://schemas.microsoft.com/office/drawing/2014/main" id="{D5006771-F652-B304-0B7E-E4FEB2BDB098}"/>
              </a:ext>
            </a:extLst>
          </p:cNvPr>
          <p:cNvPicPr>
            <a:picLocks noChangeAspect="1"/>
          </p:cNvPicPr>
          <p:nvPr/>
        </p:nvPicPr>
        <p:blipFill>
          <a:blip r:embed="rId3"/>
          <a:stretch>
            <a:fillRect/>
          </a:stretch>
        </p:blipFill>
        <p:spPr>
          <a:xfrm>
            <a:off x="0" y="-527771"/>
            <a:ext cx="12161838" cy="6858000"/>
          </a:xfrm>
          <a:prstGeom prst="rect">
            <a:avLst/>
          </a:prstGeom>
        </p:spPr>
      </p:pic>
      <p:sp>
        <p:nvSpPr>
          <p:cNvPr id="9" name="Title 1"/>
          <p:cNvSpPr>
            <a:spLocks noGrp="1"/>
          </p:cNvSpPr>
          <p:nvPr>
            <p:ph type="title" hasCustomPrompt="1"/>
          </p:nvPr>
        </p:nvSpPr>
        <p:spPr>
          <a:xfrm>
            <a:off x="333269" y="383783"/>
            <a:ext cx="11239766" cy="1003299"/>
          </a:xfrm>
        </p:spPr>
        <p:txBody>
          <a:bodyPr anchor="t"/>
          <a:lstStyle>
            <a:lvl1pPr>
              <a:defRPr sz="2793" b="0">
                <a:solidFill>
                  <a:srgbClr val="A6093D"/>
                </a:solidFill>
              </a:defRPr>
            </a:lvl1pPr>
          </a:lstStyle>
          <a:p>
            <a:r>
              <a:rPr lang="en-US"/>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333267" y="1512934"/>
            <a:ext cx="5496655" cy="682479"/>
          </a:xfrm>
        </p:spPr>
        <p:txBody>
          <a:bodyPr/>
          <a:lstStyle>
            <a:lvl1pPr>
              <a:defRPr sz="1795">
                <a:solidFill>
                  <a:schemeClr val="tx2"/>
                </a:solidFill>
              </a:defRPr>
            </a:lvl1pPr>
          </a:lstStyle>
          <a:p>
            <a:pPr lvl="0"/>
            <a:r>
              <a:rPr lang="en-US"/>
              <a:t>Click to edit master text styles</a:t>
            </a:r>
          </a:p>
        </p:txBody>
      </p:sp>
      <p:pic>
        <p:nvPicPr>
          <p:cNvPr id="11" name="Picture 10">
            <a:extLst>
              <a:ext uri="{FF2B5EF4-FFF2-40B4-BE49-F238E27FC236}">
                <a16:creationId xmlns:a16="http://schemas.microsoft.com/office/drawing/2014/main" id="{82937A4E-38E7-32D5-9D12-0E4439CA8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3378" y="6106287"/>
            <a:ext cx="2006585" cy="447887"/>
          </a:xfrm>
          <a:prstGeom prst="rect">
            <a:avLst/>
          </a:prstGeom>
        </p:spPr>
      </p:pic>
    </p:spTree>
    <p:extLst>
      <p:ext uri="{BB962C8B-B14F-4D97-AF65-F5344CB8AC3E}">
        <p14:creationId xmlns:p14="http://schemas.microsoft.com/office/powerpoint/2010/main" val="401732607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column, half photo">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1A11900-F6E1-9294-179F-D24F44C84816}"/>
              </a:ext>
            </a:extLst>
          </p:cNvPr>
          <p:cNvSpPr>
            <a:spLocks noGrp="1"/>
          </p:cNvSpPr>
          <p:nvPr>
            <p:ph type="pic" sz="quarter" idx="17"/>
          </p:nvPr>
        </p:nvSpPr>
        <p:spPr>
          <a:xfrm>
            <a:off x="6199689" y="1"/>
            <a:ext cx="5962151" cy="6888163"/>
          </a:xfrm>
          <a:solidFill>
            <a:schemeClr val="tx2">
              <a:lumMod val="40000"/>
              <a:lumOff val="60000"/>
            </a:schemeClr>
          </a:solidFill>
        </p:spPr>
        <p:txBody>
          <a:bodyPr/>
          <a:lstStyle/>
          <a:p>
            <a:r>
              <a:rPr lang="en-US" dirty="0"/>
              <a:t>Click icon to add picture</a:t>
            </a:r>
          </a:p>
        </p:txBody>
      </p:sp>
      <p:sp>
        <p:nvSpPr>
          <p:cNvPr id="9" name="Title 1"/>
          <p:cNvSpPr>
            <a:spLocks noGrp="1"/>
          </p:cNvSpPr>
          <p:nvPr>
            <p:ph type="title" hasCustomPrompt="1"/>
          </p:nvPr>
        </p:nvSpPr>
        <p:spPr>
          <a:xfrm>
            <a:off x="456499" y="446593"/>
            <a:ext cx="5497735" cy="1003300"/>
          </a:xfrm>
        </p:spPr>
        <p:txBody>
          <a:bodyPr anchor="t"/>
          <a:lstStyle>
            <a:lvl1pPr>
              <a:defRPr sz="2793" b="0">
                <a:solidFill>
                  <a:srgbClr val="A6093D"/>
                </a:solidFill>
              </a:defRPr>
            </a:lvl1pPr>
          </a:lstStyle>
          <a:p>
            <a:r>
              <a:rPr lang="en-US"/>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5451" y="1640288"/>
            <a:ext cx="5498783" cy="683813"/>
          </a:xfrm>
        </p:spPr>
        <p:txBody>
          <a:bodyPr/>
          <a:lstStyle>
            <a:lvl1pPr>
              <a:defRPr sz="1795">
                <a:solidFill>
                  <a:schemeClr val="tx2"/>
                </a:solidFill>
              </a:defRPr>
            </a:lvl1pPr>
          </a:lstStyle>
          <a:p>
            <a:pPr lvl="0"/>
            <a:r>
              <a:rPr lang="en-US"/>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06260" y="6485081"/>
            <a:ext cx="765577" cy="279104"/>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5755" y="2516190"/>
            <a:ext cx="5489612" cy="3311196"/>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6071" y="6059489"/>
            <a:ext cx="5509883" cy="438151"/>
          </a:xfrm>
        </p:spPr>
        <p:txBody>
          <a:bodyPr anchor="b"/>
          <a:lstStyle>
            <a:lvl1pPr>
              <a:defRPr sz="898">
                <a:solidFill>
                  <a:schemeClr val="tx1"/>
                </a:solidFill>
              </a:defRPr>
            </a:lvl1pPr>
          </a:lstStyle>
          <a:p>
            <a:pPr lvl="0"/>
            <a:r>
              <a:rPr lang="en-US"/>
              <a:t>Edit Master text styles</a:t>
            </a:r>
          </a:p>
        </p:txBody>
      </p:sp>
      <p:pic>
        <p:nvPicPr>
          <p:cNvPr id="12" name="Picture 11">
            <a:extLst>
              <a:ext uri="{FF2B5EF4-FFF2-40B4-BE49-F238E27FC236}">
                <a16:creationId xmlns:a16="http://schemas.microsoft.com/office/drawing/2014/main" id="{C536F85C-0D1B-94F9-F80C-056130DF3E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550" y="6555110"/>
            <a:ext cx="844903" cy="188591"/>
          </a:xfrm>
          <a:prstGeom prst="rect">
            <a:avLst/>
          </a:prstGeom>
        </p:spPr>
      </p:pic>
    </p:spTree>
    <p:extLst>
      <p:ext uri="{BB962C8B-B14F-4D97-AF65-F5344CB8AC3E}">
        <p14:creationId xmlns:p14="http://schemas.microsoft.com/office/powerpoint/2010/main" val="395005126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dy—blue—1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B2B85F-9298-F0AA-CAC5-BD40EAA6D392}"/>
              </a:ext>
            </a:extLst>
          </p:cNvPr>
          <p:cNvSpPr>
            <a:spLocks noGrp="1"/>
          </p:cNvSpPr>
          <p:nvPr>
            <p:ph type="title"/>
          </p:nvPr>
        </p:nvSpPr>
        <p:spPr>
          <a:xfrm>
            <a:off x="405395" y="1092200"/>
            <a:ext cx="11351049" cy="752379"/>
          </a:xfrm>
          <a:prstGeom prst="rect">
            <a:avLst/>
          </a:prstGeom>
        </p:spPr>
        <p:txBody>
          <a:bodyPr vert="horz" lIns="91440" tIns="45720" rIns="91440" bIns="45720" rtlCol="0" anchor="ctr">
            <a:normAutofit/>
          </a:bodyPr>
          <a:lstStyle>
            <a:lvl1pPr>
              <a:defRPr baseline="0">
                <a:solidFill>
                  <a:schemeClr val="accent2"/>
                </a:solidFill>
              </a:defRPr>
            </a:lvl1pPr>
          </a:lstStyle>
          <a:p>
            <a:r>
              <a:rPr lang="en-US"/>
              <a:t>Click to edit title</a:t>
            </a:r>
          </a:p>
        </p:txBody>
      </p:sp>
      <p:sp>
        <p:nvSpPr>
          <p:cNvPr id="5" name="Text Placeholder 2">
            <a:extLst>
              <a:ext uri="{FF2B5EF4-FFF2-40B4-BE49-F238E27FC236}">
                <a16:creationId xmlns:a16="http://schemas.microsoft.com/office/drawing/2014/main" id="{DF59FB3B-4268-0894-342C-25291E1DE639}"/>
              </a:ext>
            </a:extLst>
          </p:cNvPr>
          <p:cNvSpPr>
            <a:spLocks noGrp="1"/>
          </p:cNvSpPr>
          <p:nvPr>
            <p:ph idx="1"/>
          </p:nvPr>
        </p:nvSpPr>
        <p:spPr>
          <a:xfrm>
            <a:off x="405395" y="2006601"/>
            <a:ext cx="11351049" cy="4142316"/>
          </a:xfrm>
          <a:prstGeom prst="rect">
            <a:avLst/>
          </a:prstGeom>
        </p:spPr>
        <p:txBody>
          <a:bodyPr vert="horz" lIns="91440" tIns="45720" rIns="91440" bIns="45720" rtlCol="0">
            <a:normAutofit/>
          </a:bodyPr>
          <a:lstStyle>
            <a:lvl1pPr>
              <a:defRPr baseline="0">
                <a:solidFill>
                  <a:srgbClr val="000000"/>
                </a:solidFill>
              </a:defRPr>
            </a:lvl1pPr>
          </a:lstStyle>
          <a:p>
            <a:pPr lvl="0"/>
            <a:r>
              <a:rPr lang="en-US"/>
              <a:t>Click to edit body copy</a:t>
            </a:r>
          </a:p>
        </p:txBody>
      </p:sp>
    </p:spTree>
    <p:extLst>
      <p:ext uri="{BB962C8B-B14F-4D97-AF65-F5344CB8AC3E}">
        <p14:creationId xmlns:p14="http://schemas.microsoft.com/office/powerpoint/2010/main" val="3972263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 column bullet text, bottom arc">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6499" y="446593"/>
            <a:ext cx="11239766" cy="1003300"/>
          </a:xfrm>
        </p:spPr>
        <p:txBody>
          <a:bodyPr anchor="t"/>
          <a:lstStyle>
            <a:lvl1pPr>
              <a:defRPr sz="2793" b="0">
                <a:solidFill>
                  <a:srgbClr val="A6093D"/>
                </a:solidFill>
              </a:defRPr>
            </a:lvl1pPr>
          </a:lstStyle>
          <a:p>
            <a:r>
              <a:rPr lang="en-US"/>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06260" y="6497639"/>
            <a:ext cx="765577" cy="266547"/>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6498" y="1639888"/>
            <a:ext cx="11239766" cy="3810523"/>
          </a:xfrm>
        </p:spPr>
        <p:txBody>
          <a:bodyPr/>
          <a:lstStyle>
            <a:lvl1pPr>
              <a:defRPr sz="1397">
                <a:solidFill>
                  <a:schemeClr val="tx1"/>
                </a:solidFill>
              </a:defRPr>
            </a:lvl1pPr>
            <a:lvl2pPr marL="403801" indent="-172606">
              <a:defRPr sz="1397">
                <a:solidFill>
                  <a:schemeClr val="tx1"/>
                </a:solidFill>
              </a:defRPr>
            </a:lvl2pPr>
            <a:lvl3pPr marL="623911" indent="-163105">
              <a:defRPr sz="1397">
                <a:solidFill>
                  <a:schemeClr val="tx1"/>
                </a:solidFill>
              </a:defRPr>
            </a:lvl3pPr>
            <a:lvl4pPr marL="855108" indent="-182106">
              <a:defRPr sz="1397">
                <a:solidFill>
                  <a:schemeClr val="tx1"/>
                </a:solidFill>
              </a:defRPr>
            </a:lvl4pPr>
            <a:lvl5pPr marL="1084720"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C0A283D-7CFB-B7F0-EF27-B5133481C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10" name="Footer Placeholder 3">
            <a:extLst>
              <a:ext uri="{FF2B5EF4-FFF2-40B4-BE49-F238E27FC236}">
                <a16:creationId xmlns:a16="http://schemas.microsoft.com/office/drawing/2014/main" id="{C36E04AC-A24C-05B4-533B-F023AC585D30}"/>
              </a:ext>
            </a:extLst>
          </p:cNvPr>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3FA7D8BC-9353-77E9-0F62-8EEBF7E5326E}"/>
              </a:ext>
            </a:extLst>
          </p:cNvPr>
          <p:cNvSpPr>
            <a:spLocks noGrp="1"/>
          </p:cNvSpPr>
          <p:nvPr>
            <p:ph type="body" sz="quarter" idx="16"/>
          </p:nvPr>
        </p:nvSpPr>
        <p:spPr>
          <a:xfrm>
            <a:off x="454487" y="6059489"/>
            <a:ext cx="8451526" cy="438151"/>
          </a:xfrm>
        </p:spPr>
        <p:txBody>
          <a:bodyPr anchor="b"/>
          <a:lstStyle>
            <a:lvl1pPr>
              <a:defRPr sz="898">
                <a:solidFill>
                  <a:schemeClr val="tx1"/>
                </a:solidFill>
              </a:defRPr>
            </a:lvl1pPr>
          </a:lstStyle>
          <a:p>
            <a:pPr lvl="0"/>
            <a:r>
              <a:rPr lang="en-US"/>
              <a:t>Edit Master text styles</a:t>
            </a:r>
          </a:p>
        </p:txBody>
      </p:sp>
    </p:spTree>
    <p:extLst>
      <p:ext uri="{BB962C8B-B14F-4D97-AF65-F5344CB8AC3E}">
        <p14:creationId xmlns:p14="http://schemas.microsoft.com/office/powerpoint/2010/main" val="291046285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Headline only, bottom rt ar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768" y="445681"/>
            <a:ext cx="11238495" cy="1000027"/>
          </a:xfrm>
        </p:spPr>
        <p:txBody>
          <a:bodyPr/>
          <a:lstStyle>
            <a:lvl1pPr>
              <a:defRPr sz="2793">
                <a:solidFill>
                  <a:srgbClr val="A6093D"/>
                </a:solidFill>
              </a:defRPr>
            </a:lvl1pPr>
          </a:lstStyle>
          <a:p>
            <a:r>
              <a:rPr lang="en-US"/>
              <a:t>Click to edit master title style</a:t>
            </a:r>
          </a:p>
        </p:txBody>
      </p:sp>
      <p:sp>
        <p:nvSpPr>
          <p:cNvPr id="8" name="Text Placeholder 6"/>
          <p:cNvSpPr>
            <a:spLocks noGrp="1"/>
          </p:cNvSpPr>
          <p:nvPr>
            <p:ph type="body" sz="quarter" idx="16"/>
          </p:nvPr>
        </p:nvSpPr>
        <p:spPr>
          <a:xfrm>
            <a:off x="456767" y="6059489"/>
            <a:ext cx="8360567"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
        <p:nvSpPr>
          <p:cNvPr id="10" name="Slide Number Placeholder 5"/>
          <p:cNvSpPr>
            <a:spLocks noGrp="1"/>
          </p:cNvSpPr>
          <p:nvPr>
            <p:ph type="sldNum" sz="quarter" idx="4"/>
          </p:nvPr>
        </p:nvSpPr>
        <p:spPr>
          <a:xfrm>
            <a:off x="5706260" y="6506924"/>
            <a:ext cx="765577" cy="257261"/>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1" name="Footer Placeholder 3"/>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7" name="Picture 6">
            <a:extLst>
              <a:ext uri="{FF2B5EF4-FFF2-40B4-BE49-F238E27FC236}">
                <a16:creationId xmlns:a16="http://schemas.microsoft.com/office/drawing/2014/main" id="{838A270E-5D39-1155-A3EA-326275A28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Tree>
    <p:extLst>
      <p:ext uri="{BB962C8B-B14F-4D97-AF65-F5344CB8AC3E}">
        <p14:creationId xmlns:p14="http://schemas.microsoft.com/office/powerpoint/2010/main" val="2240029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ody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6499" y="446779"/>
            <a:ext cx="11274952" cy="992149"/>
          </a:xfrm>
        </p:spPr>
        <p:txBody>
          <a:bodyPr anchor="t"/>
          <a:lstStyle>
            <a:lvl1pPr>
              <a:defRPr sz="2793" b="0">
                <a:solidFill>
                  <a:srgbClr val="A6093D"/>
                </a:solidFill>
              </a:defRPr>
            </a:lvl1pPr>
          </a:lstStyle>
          <a:p>
            <a:r>
              <a:rPr lang="en-US"/>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086" y="1639598"/>
            <a:ext cx="11251283" cy="681327"/>
          </a:xfrm>
        </p:spPr>
        <p:txBody>
          <a:bodyPr/>
          <a:lstStyle>
            <a:lvl1pPr>
              <a:defRPr sz="1795">
                <a:solidFill>
                  <a:schemeClr val="tx2"/>
                </a:solidFill>
              </a:defRPr>
            </a:lvl1pPr>
          </a:lstStyle>
          <a:p>
            <a:pPr lvl="0"/>
            <a:r>
              <a:rPr lang="en-US"/>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06260" y="6497639"/>
            <a:ext cx="765577" cy="266547"/>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6308" y="2514601"/>
            <a:ext cx="11264199" cy="3425108"/>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38F9D25-E245-2F8C-099C-A672BC79C5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10" name="Footer Placeholder 3">
            <a:extLst>
              <a:ext uri="{FF2B5EF4-FFF2-40B4-BE49-F238E27FC236}">
                <a16:creationId xmlns:a16="http://schemas.microsoft.com/office/drawing/2014/main" id="{A472FE39-E8CF-4C01-7184-36992981754A}"/>
              </a:ext>
            </a:extLst>
          </p:cNvPr>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67352B3C-5D4A-A75A-E687-FFDE7E655A9D}"/>
              </a:ext>
            </a:extLst>
          </p:cNvPr>
          <p:cNvSpPr>
            <a:spLocks noGrp="1"/>
          </p:cNvSpPr>
          <p:nvPr>
            <p:ph type="body" sz="quarter" idx="16"/>
          </p:nvPr>
        </p:nvSpPr>
        <p:spPr>
          <a:xfrm>
            <a:off x="456086" y="6059489"/>
            <a:ext cx="11262599" cy="438151"/>
          </a:xfrm>
        </p:spPr>
        <p:txBody>
          <a:bodyPr anchor="b"/>
          <a:lstStyle>
            <a:lvl1pPr>
              <a:defRPr sz="898">
                <a:solidFill>
                  <a:schemeClr val="tx1"/>
                </a:solidFill>
              </a:defRPr>
            </a:lvl1pPr>
          </a:lstStyle>
          <a:p>
            <a:pPr lvl="0"/>
            <a:r>
              <a:rPr lang="en-US"/>
              <a:t>Edit Master text styles</a:t>
            </a:r>
          </a:p>
        </p:txBody>
      </p:sp>
    </p:spTree>
    <p:extLst>
      <p:ext uri="{BB962C8B-B14F-4D97-AF65-F5344CB8AC3E}">
        <p14:creationId xmlns:p14="http://schemas.microsoft.com/office/powerpoint/2010/main" val="32028239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hank you, white">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F5E699FF-0D95-E423-1339-7039CFD643F4}"/>
              </a:ext>
            </a:extLst>
          </p:cNvPr>
          <p:cNvPicPr>
            <a:picLocks noChangeAspect="1"/>
          </p:cNvPicPr>
          <p:nvPr/>
        </p:nvPicPr>
        <p:blipFill>
          <a:blip r:embed="rId2"/>
          <a:stretch>
            <a:fillRect/>
          </a:stretch>
        </p:blipFill>
        <p:spPr>
          <a:xfrm>
            <a:off x="0" y="444500"/>
            <a:ext cx="12161838" cy="6858000"/>
          </a:xfrm>
          <a:prstGeom prst="rect">
            <a:avLst/>
          </a:prstGeom>
        </p:spPr>
      </p:pic>
      <p:sp>
        <p:nvSpPr>
          <p:cNvPr id="2" name="Title 5"/>
          <p:cNvSpPr>
            <a:spLocks noGrp="1"/>
          </p:cNvSpPr>
          <p:nvPr>
            <p:ph type="title"/>
          </p:nvPr>
        </p:nvSpPr>
        <p:spPr>
          <a:xfrm>
            <a:off x="747447" y="890338"/>
            <a:ext cx="10578265" cy="3986463"/>
          </a:xfrm>
        </p:spPr>
        <p:txBody>
          <a:bodyPr anchor="ctr"/>
          <a:lstStyle>
            <a:lvl1pPr marL="118575" indent="-182423" algn="ctr">
              <a:lnSpc>
                <a:spcPct val="120000"/>
              </a:lnSpc>
              <a:defRPr sz="2793" b="0">
                <a:solidFill>
                  <a:srgbClr val="A6093D"/>
                </a:solidFill>
              </a:defRPr>
            </a:lvl1pPr>
          </a:lstStyle>
          <a:p>
            <a:r>
              <a:rPr lang="en-US"/>
              <a:t>Click to edit Master title style</a:t>
            </a:r>
          </a:p>
        </p:txBody>
      </p:sp>
      <p:pic>
        <p:nvPicPr>
          <p:cNvPr id="6" name="Picture 5">
            <a:extLst>
              <a:ext uri="{FF2B5EF4-FFF2-40B4-BE49-F238E27FC236}">
                <a16:creationId xmlns:a16="http://schemas.microsoft.com/office/drawing/2014/main" id="{20FF7A1C-0B47-D8B9-029B-684C753BF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5" name="Slide Number Placeholder 5">
            <a:extLst>
              <a:ext uri="{FF2B5EF4-FFF2-40B4-BE49-F238E27FC236}">
                <a16:creationId xmlns:a16="http://schemas.microsoft.com/office/drawing/2014/main" id="{FF506756-2169-0FDD-B0D9-1629CEA5EB02}"/>
              </a:ext>
            </a:extLst>
          </p:cNvPr>
          <p:cNvSpPr>
            <a:spLocks noGrp="1"/>
          </p:cNvSpPr>
          <p:nvPr>
            <p:ph type="sldNum" sz="quarter" idx="4"/>
          </p:nvPr>
        </p:nvSpPr>
        <p:spPr>
          <a:xfrm>
            <a:off x="5706260" y="6497639"/>
            <a:ext cx="765577" cy="266547"/>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Tree>
    <p:extLst>
      <p:ext uri="{BB962C8B-B14F-4D97-AF65-F5344CB8AC3E}">
        <p14:creationId xmlns:p14="http://schemas.microsoft.com/office/powerpoint/2010/main" val="23604110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Intro_1 column_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768" y="445713"/>
            <a:ext cx="11238495" cy="990599"/>
          </a:xfrm>
        </p:spPr>
        <p:txBody>
          <a:bodyPr anchor="t"/>
          <a:lstStyle>
            <a:lvl1pPr>
              <a:defRPr sz="2793">
                <a:solidFill>
                  <a:srgbClr val="A6093D"/>
                </a:solidFill>
              </a:defRPr>
            </a:lvl1pPr>
          </a:lstStyle>
          <a:p>
            <a:r>
              <a:rPr lang="en-US"/>
              <a:t>Click to edit master title style</a:t>
            </a:r>
          </a:p>
        </p:txBody>
      </p:sp>
      <p:sp>
        <p:nvSpPr>
          <p:cNvPr id="5" name="Text Placeholder 4"/>
          <p:cNvSpPr>
            <a:spLocks noGrp="1"/>
          </p:cNvSpPr>
          <p:nvPr>
            <p:ph type="body" sz="quarter" idx="12" hasCustomPrompt="1"/>
          </p:nvPr>
        </p:nvSpPr>
        <p:spPr>
          <a:xfrm>
            <a:off x="456722" y="1639362"/>
            <a:ext cx="11254334" cy="683151"/>
          </a:xfrm>
        </p:spPr>
        <p:txBody>
          <a:bodyPr/>
          <a:lstStyle>
            <a:lvl1pPr>
              <a:spcAft>
                <a:spcPts val="0"/>
              </a:spcAft>
              <a:defRPr sz="1795" b="0">
                <a:solidFill>
                  <a:schemeClr val="tx2"/>
                </a:solidFill>
              </a:defRPr>
            </a:lvl1pPr>
            <a:lvl2pPr marL="182423" indent="-182423">
              <a:spcAft>
                <a:spcPts val="0"/>
              </a:spcAft>
              <a:buFont typeface="Arial" panose="020B0604020202020204" pitchFamily="34" charset="0"/>
              <a:buChar char="•"/>
              <a:defRPr sz="1795" b="1">
                <a:solidFill>
                  <a:schemeClr val="tx1"/>
                </a:solidFill>
              </a:defRPr>
            </a:lvl2pPr>
            <a:lvl3pPr marL="364846" indent="-182423">
              <a:spcAft>
                <a:spcPts val="0"/>
              </a:spcAft>
              <a:buFont typeface="Arial" panose="020B0604020202020204" pitchFamily="34" charset="0"/>
              <a:buChar char="-"/>
              <a:defRPr sz="1795" b="1">
                <a:solidFill>
                  <a:schemeClr val="tx1"/>
                </a:solidFill>
              </a:defRPr>
            </a:lvl3pPr>
            <a:lvl4pPr marL="364846" indent="-182423">
              <a:spcAft>
                <a:spcPts val="0"/>
              </a:spcAft>
              <a:buFont typeface="Arial" panose="020B0604020202020204" pitchFamily="34" charset="0"/>
              <a:buChar char="-"/>
              <a:defRPr sz="1795" b="1">
                <a:solidFill>
                  <a:schemeClr val="tx1"/>
                </a:solidFill>
              </a:defRPr>
            </a:lvl4pPr>
            <a:lvl5pPr marL="364846" indent="-182423">
              <a:spcAft>
                <a:spcPts val="0"/>
              </a:spcAft>
              <a:buFont typeface="Arial" panose="020B0604020202020204" pitchFamily="34" charset="0"/>
              <a:buChar char="-"/>
              <a:defRPr sz="1795" b="1">
                <a:solidFill>
                  <a:schemeClr val="tx1"/>
                </a:solidFill>
              </a:defRPr>
            </a:lvl5pPr>
            <a:lvl6pPr marL="364846" indent="-182423">
              <a:spcAft>
                <a:spcPts val="0"/>
              </a:spcAft>
              <a:buFont typeface="Arial" panose="020B0604020202020204" pitchFamily="34" charset="0"/>
              <a:buChar char="-"/>
              <a:defRPr sz="1795" b="1">
                <a:solidFill>
                  <a:schemeClr val="tx1"/>
                </a:solidFill>
              </a:defRPr>
            </a:lvl6pPr>
            <a:lvl7pPr marL="364846" indent="-182423">
              <a:spcAft>
                <a:spcPts val="0"/>
              </a:spcAft>
              <a:buFont typeface="Arial" panose="020B0604020202020204" pitchFamily="34" charset="0"/>
              <a:buChar char="-"/>
              <a:defRPr sz="1795" b="1">
                <a:solidFill>
                  <a:schemeClr val="tx1"/>
                </a:solidFill>
              </a:defRPr>
            </a:lvl7pPr>
            <a:lvl8pPr marL="364846" indent="-182423">
              <a:spcAft>
                <a:spcPts val="0"/>
              </a:spcAft>
              <a:buFont typeface="Arial" panose="020B0604020202020204" pitchFamily="34" charset="0"/>
              <a:buChar char="-"/>
              <a:defRPr sz="1795" b="1">
                <a:solidFill>
                  <a:schemeClr val="tx1"/>
                </a:solidFill>
              </a:defRPr>
            </a:lvl8pPr>
            <a:lvl9pPr marL="364846" indent="-182423">
              <a:spcAft>
                <a:spcPts val="0"/>
              </a:spcAft>
              <a:buFont typeface="Arial" panose="020B0604020202020204" pitchFamily="34" charset="0"/>
              <a:buChar char="-"/>
              <a:defRPr sz="1795" b="1">
                <a:solidFill>
                  <a:schemeClr val="tx1"/>
                </a:solidFill>
              </a:defRPr>
            </a:lvl9pPr>
          </a:lstStyle>
          <a:p>
            <a:pPr lvl="0"/>
            <a:r>
              <a:rPr lang="en-US"/>
              <a:t>Click to edit master text styles</a:t>
            </a:r>
          </a:p>
        </p:txBody>
      </p:sp>
      <p:sp>
        <p:nvSpPr>
          <p:cNvPr id="11" name="Content Placeholder 10"/>
          <p:cNvSpPr>
            <a:spLocks noGrp="1"/>
          </p:cNvSpPr>
          <p:nvPr>
            <p:ph sz="quarter" idx="15"/>
          </p:nvPr>
        </p:nvSpPr>
        <p:spPr>
          <a:xfrm>
            <a:off x="456070" y="2516188"/>
            <a:ext cx="7416218" cy="3447093"/>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8125313" y="2516188"/>
            <a:ext cx="3574003" cy="3447093"/>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7"/>
          </p:nvPr>
        </p:nvSpPr>
        <p:spPr>
          <a:xfrm>
            <a:off x="454486" y="6059490"/>
            <a:ext cx="11256568"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
        <p:nvSpPr>
          <p:cNvPr id="17" name="Slide Number Placeholder 5"/>
          <p:cNvSpPr>
            <a:spLocks noGrp="1"/>
          </p:cNvSpPr>
          <p:nvPr>
            <p:ph type="sldNum" sz="quarter" idx="4"/>
          </p:nvPr>
        </p:nvSpPr>
        <p:spPr>
          <a:xfrm>
            <a:off x="5706260" y="6497639"/>
            <a:ext cx="765577" cy="266547"/>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8" name="Footer Placeholder 3"/>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10" name="Picture 9">
            <a:extLst>
              <a:ext uri="{FF2B5EF4-FFF2-40B4-BE49-F238E27FC236}">
                <a16:creationId xmlns:a16="http://schemas.microsoft.com/office/drawing/2014/main" id="{A30CC4AE-8EC2-F34F-B21C-7EE89CAC1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Tree>
    <p:extLst>
      <p:ext uri="{BB962C8B-B14F-4D97-AF65-F5344CB8AC3E}">
        <p14:creationId xmlns:p14="http://schemas.microsoft.com/office/powerpoint/2010/main" val="191058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706260" y="6506924"/>
            <a:ext cx="765577" cy="257261"/>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0" name="Footer Placeholder 3"/>
          <p:cNvSpPr>
            <a:spLocks noGrp="1"/>
          </p:cNvSpPr>
          <p:nvPr>
            <p:ph type="ftr" sz="quarter" idx="3"/>
          </p:nvPr>
        </p:nvSpPr>
        <p:spPr>
          <a:xfrm>
            <a:off x="368973" y="6630119"/>
            <a:ext cx="4104620"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5" name="Picture 4">
            <a:extLst>
              <a:ext uri="{FF2B5EF4-FFF2-40B4-BE49-F238E27FC236}">
                <a16:creationId xmlns:a16="http://schemas.microsoft.com/office/drawing/2014/main" id="{12EF9AD1-4075-959F-F7D1-A60A02F2E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6" name="Text Placeholder 6">
            <a:extLst>
              <a:ext uri="{FF2B5EF4-FFF2-40B4-BE49-F238E27FC236}">
                <a16:creationId xmlns:a16="http://schemas.microsoft.com/office/drawing/2014/main" id="{718AED92-0EB4-EB73-9010-2896E44DA665}"/>
              </a:ext>
            </a:extLst>
          </p:cNvPr>
          <p:cNvSpPr>
            <a:spLocks noGrp="1"/>
          </p:cNvSpPr>
          <p:nvPr>
            <p:ph type="body" sz="quarter" idx="16"/>
          </p:nvPr>
        </p:nvSpPr>
        <p:spPr>
          <a:xfrm>
            <a:off x="454486" y="6059490"/>
            <a:ext cx="11270579"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Tree>
    <p:extLst>
      <p:ext uri="{BB962C8B-B14F-4D97-AF65-F5344CB8AC3E}">
        <p14:creationId xmlns:p14="http://schemas.microsoft.com/office/powerpoint/2010/main" val="1770294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706260" y="6506924"/>
            <a:ext cx="765577" cy="257261"/>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0" name="Footer Placeholder 3"/>
          <p:cNvSpPr>
            <a:spLocks noGrp="1"/>
          </p:cNvSpPr>
          <p:nvPr>
            <p:ph type="ftr" sz="quarter" idx="3"/>
          </p:nvPr>
        </p:nvSpPr>
        <p:spPr>
          <a:xfrm>
            <a:off x="368973" y="6630119"/>
            <a:ext cx="4104620"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5" name="Picture 4">
            <a:extLst>
              <a:ext uri="{FF2B5EF4-FFF2-40B4-BE49-F238E27FC236}">
                <a16:creationId xmlns:a16="http://schemas.microsoft.com/office/drawing/2014/main" id="{12EF9AD1-4075-959F-F7D1-A60A02F2E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6" name="Text Placeholder 6">
            <a:extLst>
              <a:ext uri="{FF2B5EF4-FFF2-40B4-BE49-F238E27FC236}">
                <a16:creationId xmlns:a16="http://schemas.microsoft.com/office/drawing/2014/main" id="{718AED92-0EB4-EB73-9010-2896E44DA665}"/>
              </a:ext>
            </a:extLst>
          </p:cNvPr>
          <p:cNvSpPr>
            <a:spLocks noGrp="1"/>
          </p:cNvSpPr>
          <p:nvPr>
            <p:ph type="body" sz="quarter" idx="16"/>
          </p:nvPr>
        </p:nvSpPr>
        <p:spPr>
          <a:xfrm>
            <a:off x="454486" y="6059490"/>
            <a:ext cx="11270579"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Tree>
    <p:extLst>
      <p:ext uri="{BB962C8B-B14F-4D97-AF65-F5344CB8AC3E}">
        <p14:creationId xmlns:p14="http://schemas.microsoft.com/office/powerpoint/2010/main" val="2379318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706260" y="6506924"/>
            <a:ext cx="765577" cy="257261"/>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0" name="Footer Placeholder 3"/>
          <p:cNvSpPr>
            <a:spLocks noGrp="1"/>
          </p:cNvSpPr>
          <p:nvPr>
            <p:ph type="ftr" sz="quarter" idx="3"/>
          </p:nvPr>
        </p:nvSpPr>
        <p:spPr>
          <a:xfrm>
            <a:off x="368973" y="6630119"/>
            <a:ext cx="4104620"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5" name="Picture 4">
            <a:extLst>
              <a:ext uri="{FF2B5EF4-FFF2-40B4-BE49-F238E27FC236}">
                <a16:creationId xmlns:a16="http://schemas.microsoft.com/office/drawing/2014/main" id="{12EF9AD1-4075-959F-F7D1-A60A02F2E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6" name="Text Placeholder 6">
            <a:extLst>
              <a:ext uri="{FF2B5EF4-FFF2-40B4-BE49-F238E27FC236}">
                <a16:creationId xmlns:a16="http://schemas.microsoft.com/office/drawing/2014/main" id="{718AED92-0EB4-EB73-9010-2896E44DA665}"/>
              </a:ext>
            </a:extLst>
          </p:cNvPr>
          <p:cNvSpPr>
            <a:spLocks noGrp="1"/>
          </p:cNvSpPr>
          <p:nvPr>
            <p:ph type="body" sz="quarter" idx="16"/>
          </p:nvPr>
        </p:nvSpPr>
        <p:spPr>
          <a:xfrm>
            <a:off x="454486" y="6059490"/>
            <a:ext cx="11270579"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Tree>
    <p:extLst>
      <p:ext uri="{BB962C8B-B14F-4D97-AF65-F5344CB8AC3E}">
        <p14:creationId xmlns:p14="http://schemas.microsoft.com/office/powerpoint/2010/main" val="360549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ody slide, no sub, top arc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6499" y="446593"/>
            <a:ext cx="10164285" cy="1003300"/>
          </a:xfrm>
        </p:spPr>
        <p:txBody>
          <a:bodyPr anchor="t"/>
          <a:lstStyle>
            <a:lvl1pPr>
              <a:defRPr sz="2793" b="0">
                <a:solidFill>
                  <a:srgbClr val="A6093D"/>
                </a:solidFill>
              </a:defRPr>
            </a:lvl1pPr>
          </a:lstStyle>
          <a:p>
            <a:r>
              <a:rPr lang="en-US"/>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06260" y="6497639"/>
            <a:ext cx="765577" cy="266547"/>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6701" y="1639888"/>
            <a:ext cx="11260446" cy="3810523"/>
          </a:xfrm>
        </p:spPr>
        <p:txBody>
          <a:bodyPr/>
          <a:lstStyle>
            <a:lvl1pPr>
              <a:defRPr>
                <a:solidFill>
                  <a:srgbClr val="000000"/>
                </a:solidFill>
              </a:defRPr>
            </a:lvl1pPr>
            <a:lvl2pPr marL="403801" indent="-182106">
              <a:defRPr>
                <a:solidFill>
                  <a:srgbClr val="000000"/>
                </a:solidFill>
              </a:defRPr>
            </a:lvl2pPr>
            <a:lvl3pPr marL="623911" indent="-163105">
              <a:defRPr>
                <a:solidFill>
                  <a:srgbClr val="000000"/>
                </a:solidFill>
              </a:defRPr>
            </a:lvl3pPr>
            <a:lvl4pPr marL="855108" indent="-182106">
              <a:defRPr>
                <a:solidFill>
                  <a:srgbClr val="000000"/>
                </a:solidFill>
              </a:defRPr>
            </a:lvl4pPr>
            <a:lvl5pPr marL="1084720" indent="-182106">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495D751-C56A-5A1B-9A91-B3F7901EB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10" name="Footer Placeholder 3">
            <a:extLst>
              <a:ext uri="{FF2B5EF4-FFF2-40B4-BE49-F238E27FC236}">
                <a16:creationId xmlns:a16="http://schemas.microsoft.com/office/drawing/2014/main" id="{F00D989B-1A2D-7DAA-B41F-8498E7B6A77C}"/>
              </a:ext>
            </a:extLst>
          </p:cNvPr>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AB9108B0-0C95-2BDC-1AD0-CA7AC2869B0E}"/>
              </a:ext>
            </a:extLst>
          </p:cNvPr>
          <p:cNvSpPr>
            <a:spLocks noGrp="1"/>
          </p:cNvSpPr>
          <p:nvPr>
            <p:ph type="body" sz="quarter" idx="16"/>
          </p:nvPr>
        </p:nvSpPr>
        <p:spPr>
          <a:xfrm>
            <a:off x="456497" y="6059489"/>
            <a:ext cx="11268568" cy="438151"/>
          </a:xfrm>
        </p:spPr>
        <p:txBody>
          <a:bodyPr anchor="b"/>
          <a:lstStyle>
            <a:lvl1pPr>
              <a:defRPr sz="898">
                <a:solidFill>
                  <a:schemeClr val="tx1"/>
                </a:solidFill>
              </a:defRPr>
            </a:lvl1pPr>
          </a:lstStyle>
          <a:p>
            <a:pPr lvl="0"/>
            <a:r>
              <a:rPr lang="en-US"/>
              <a:t>Edit Master text styles</a:t>
            </a:r>
          </a:p>
        </p:txBody>
      </p:sp>
    </p:spTree>
    <p:extLst>
      <p:ext uri="{BB962C8B-B14F-4D97-AF65-F5344CB8AC3E}">
        <p14:creationId xmlns:p14="http://schemas.microsoft.com/office/powerpoint/2010/main" val="251368864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706260" y="6506924"/>
            <a:ext cx="765577" cy="257261"/>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0" name="Footer Placeholder 3"/>
          <p:cNvSpPr>
            <a:spLocks noGrp="1"/>
          </p:cNvSpPr>
          <p:nvPr>
            <p:ph type="ftr" sz="quarter" idx="3"/>
          </p:nvPr>
        </p:nvSpPr>
        <p:spPr>
          <a:xfrm>
            <a:off x="368973" y="6630119"/>
            <a:ext cx="4104620"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pic>
        <p:nvPicPr>
          <p:cNvPr id="5" name="Picture 4">
            <a:extLst>
              <a:ext uri="{FF2B5EF4-FFF2-40B4-BE49-F238E27FC236}">
                <a16:creationId xmlns:a16="http://schemas.microsoft.com/office/drawing/2014/main" id="{12EF9AD1-4075-959F-F7D1-A60A02F2E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6" name="Text Placeholder 6">
            <a:extLst>
              <a:ext uri="{FF2B5EF4-FFF2-40B4-BE49-F238E27FC236}">
                <a16:creationId xmlns:a16="http://schemas.microsoft.com/office/drawing/2014/main" id="{718AED92-0EB4-EB73-9010-2896E44DA665}"/>
              </a:ext>
            </a:extLst>
          </p:cNvPr>
          <p:cNvSpPr>
            <a:spLocks noGrp="1"/>
          </p:cNvSpPr>
          <p:nvPr>
            <p:ph type="body" sz="quarter" idx="16"/>
          </p:nvPr>
        </p:nvSpPr>
        <p:spPr>
          <a:xfrm>
            <a:off x="454486" y="6059490"/>
            <a:ext cx="11270579" cy="438151"/>
          </a:xfrm>
        </p:spPr>
        <p:txBody>
          <a:bodyPr anchor="b" anchorCtr="0"/>
          <a:lstStyle>
            <a:lvl1pPr>
              <a:spcAft>
                <a:spcPts val="0"/>
              </a:spcAft>
              <a:defRPr sz="898"/>
            </a:lvl1pPr>
            <a:lvl2pPr marL="0" indent="0">
              <a:spcAft>
                <a:spcPts val="0"/>
              </a:spcAft>
              <a:buNone/>
              <a:defRPr sz="898"/>
            </a:lvl2pPr>
            <a:lvl3pPr marL="0" indent="0">
              <a:spcAft>
                <a:spcPts val="0"/>
              </a:spcAft>
              <a:buNone/>
              <a:defRPr sz="898"/>
            </a:lvl3pPr>
            <a:lvl4pPr marL="0" indent="0">
              <a:spcAft>
                <a:spcPts val="0"/>
              </a:spcAft>
              <a:buNone/>
              <a:defRPr sz="898"/>
            </a:lvl4pPr>
            <a:lvl5pPr marL="0" indent="0">
              <a:spcAft>
                <a:spcPts val="0"/>
              </a:spcAft>
              <a:buNone/>
              <a:defRPr sz="898"/>
            </a:lvl5pPr>
            <a:lvl6pPr marL="0" indent="0">
              <a:spcAft>
                <a:spcPts val="0"/>
              </a:spcAft>
              <a:buNone/>
              <a:defRPr sz="898"/>
            </a:lvl6pPr>
            <a:lvl7pPr marL="0" indent="0">
              <a:spcAft>
                <a:spcPts val="0"/>
              </a:spcAft>
              <a:buNone/>
              <a:defRPr sz="898"/>
            </a:lvl7pPr>
            <a:lvl8pPr marL="0" indent="0">
              <a:spcAft>
                <a:spcPts val="0"/>
              </a:spcAft>
              <a:buNone/>
              <a:defRPr sz="898"/>
            </a:lvl8pPr>
            <a:lvl9pPr marL="0" indent="0">
              <a:spcAft>
                <a:spcPts val="0"/>
              </a:spcAft>
              <a:buNone/>
              <a:defRPr sz="898"/>
            </a:lvl9pPr>
          </a:lstStyle>
          <a:p>
            <a:pPr lvl="0"/>
            <a:r>
              <a:rPr lang="en-US"/>
              <a:t>Edit Master text styles</a:t>
            </a:r>
          </a:p>
        </p:txBody>
      </p:sp>
    </p:spTree>
    <p:extLst>
      <p:ext uri="{BB962C8B-B14F-4D97-AF65-F5344CB8AC3E}">
        <p14:creationId xmlns:p14="http://schemas.microsoft.com/office/powerpoint/2010/main" val="2403317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 column text and lin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6499" y="446593"/>
            <a:ext cx="11239766" cy="1003300"/>
          </a:xfrm>
        </p:spPr>
        <p:txBody>
          <a:bodyPr anchor="t"/>
          <a:lstStyle>
            <a:lvl1pPr>
              <a:defRPr sz="2793" b="0">
                <a:solidFill>
                  <a:srgbClr val="A6093D"/>
                </a:solidFill>
              </a:defRPr>
            </a:lvl1pPr>
          </a:lstStyle>
          <a:p>
            <a:r>
              <a:rPr lang="en-US"/>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071" y="1640288"/>
            <a:ext cx="5498163" cy="683813"/>
          </a:xfrm>
        </p:spPr>
        <p:txBody>
          <a:bodyPr/>
          <a:lstStyle>
            <a:lvl1pPr>
              <a:defRPr sz="1795">
                <a:solidFill>
                  <a:schemeClr val="tx2"/>
                </a:solidFill>
              </a:defRPr>
            </a:lvl1pPr>
          </a:lstStyle>
          <a:p>
            <a:pPr lvl="0"/>
            <a:r>
              <a:rPr lang="en-US"/>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06260" y="6485081"/>
            <a:ext cx="765577" cy="279104"/>
          </a:xfrm>
          <a:prstGeom prst="rect">
            <a:avLst/>
          </a:prstGeom>
        </p:spPr>
        <p:txBody>
          <a:bodyPr vert="horz" lIns="0" tIns="0" rIns="0" bIns="0" rtlCol="0" anchor="b" anchorCtr="0"/>
          <a:lstStyle>
            <a:lvl1pPr algn="ctr">
              <a:defRPr sz="898">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6308" y="2516188"/>
            <a:ext cx="5498163" cy="3311197"/>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8973" y="6630119"/>
            <a:ext cx="5337286" cy="162643"/>
          </a:xfrm>
          <a:prstGeom prst="rect">
            <a:avLst/>
          </a:prstGeom>
        </p:spPr>
        <p:txBody>
          <a:bodyPr vert="horz" lIns="91440" tIns="45720" rIns="91440" bIns="45720" rtlCol="0" anchor="b"/>
          <a:lstStyle>
            <a:lvl1pPr algn="l">
              <a:defRPr sz="798">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4487" y="6059490"/>
            <a:ext cx="11237558" cy="438151"/>
          </a:xfrm>
        </p:spPr>
        <p:txBody>
          <a:bodyPr anchor="b"/>
          <a:lstStyle>
            <a:lvl1pPr>
              <a:defRPr sz="898">
                <a:solidFill>
                  <a:schemeClr val="tx1"/>
                </a:solidFill>
              </a:defRPr>
            </a:lvl1pPr>
          </a:lstStyle>
          <a:p>
            <a:pPr lvl="0"/>
            <a:r>
              <a:rPr lang="en-US"/>
              <a:t>Edit Master text styles</a:t>
            </a:r>
          </a:p>
        </p:txBody>
      </p:sp>
      <p:pic>
        <p:nvPicPr>
          <p:cNvPr id="10" name="Picture 9">
            <a:extLst>
              <a:ext uri="{FF2B5EF4-FFF2-40B4-BE49-F238E27FC236}">
                <a16:creationId xmlns:a16="http://schemas.microsoft.com/office/drawing/2014/main" id="{69D008EF-1518-2BA7-E654-684E3AF5E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849" y="6553917"/>
            <a:ext cx="850793" cy="189904"/>
          </a:xfrm>
          <a:prstGeom prst="rect">
            <a:avLst/>
          </a:prstGeom>
        </p:spPr>
      </p:pic>
      <p:sp>
        <p:nvSpPr>
          <p:cNvPr id="11" name="Text Placeholder 6">
            <a:extLst>
              <a:ext uri="{FF2B5EF4-FFF2-40B4-BE49-F238E27FC236}">
                <a16:creationId xmlns:a16="http://schemas.microsoft.com/office/drawing/2014/main" id="{9E9A48E6-6EBB-45D6-A5F0-9A790C736352}"/>
              </a:ext>
            </a:extLst>
          </p:cNvPr>
          <p:cNvSpPr>
            <a:spLocks noGrp="1"/>
          </p:cNvSpPr>
          <p:nvPr>
            <p:ph type="body" sz="quarter" idx="17"/>
          </p:nvPr>
        </p:nvSpPr>
        <p:spPr>
          <a:xfrm>
            <a:off x="6302977" y="2514602"/>
            <a:ext cx="5389071" cy="3309559"/>
          </a:xfrm>
        </p:spPr>
        <p:txBody>
          <a:bodyPr/>
          <a:lstStyle>
            <a:lvl1pPr>
              <a:defRPr sz="1397">
                <a:solidFill>
                  <a:schemeClr val="tx1"/>
                </a:solidFill>
              </a:defRPr>
            </a:lvl1pPr>
            <a:lvl2pPr marL="395882" indent="-182106">
              <a:defRPr sz="1397">
                <a:solidFill>
                  <a:schemeClr val="tx1"/>
                </a:solidFill>
              </a:defRPr>
            </a:lvl2pPr>
            <a:lvl3pPr marL="623911" indent="-182106">
              <a:defRPr sz="1397">
                <a:solidFill>
                  <a:schemeClr val="tx1"/>
                </a:solidFill>
              </a:defRPr>
            </a:lvl3pPr>
            <a:lvl4pPr marL="851939" indent="-182106">
              <a:defRPr sz="1397">
                <a:solidFill>
                  <a:schemeClr val="tx1"/>
                </a:solidFill>
              </a:defRPr>
            </a:lvl4pPr>
            <a:lvl5pPr marL="1079968" indent="-182106">
              <a:defRPr sz="1397">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7BCB064-2C4F-48C9-99D3-E484E736190C}"/>
              </a:ext>
            </a:extLst>
          </p:cNvPr>
          <p:cNvCxnSpPr>
            <a:cxnSpLocks/>
          </p:cNvCxnSpPr>
          <p:nvPr/>
        </p:nvCxnSpPr>
        <p:spPr>
          <a:xfrm>
            <a:off x="6076169" y="1638700"/>
            <a:ext cx="0" cy="4258667"/>
          </a:xfrm>
          <a:prstGeom prst="line">
            <a:avLst/>
          </a:prstGeom>
          <a:ln>
            <a:solidFill>
              <a:srgbClr val="425563"/>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370C504E-4E88-78F9-48E5-70F788CEB765}"/>
              </a:ext>
            </a:extLst>
          </p:cNvPr>
          <p:cNvSpPr>
            <a:spLocks noGrp="1"/>
          </p:cNvSpPr>
          <p:nvPr>
            <p:ph type="body" sz="quarter" idx="18" hasCustomPrompt="1"/>
          </p:nvPr>
        </p:nvSpPr>
        <p:spPr>
          <a:xfrm>
            <a:off x="6310547" y="1647264"/>
            <a:ext cx="5399010" cy="676837"/>
          </a:xfrm>
        </p:spPr>
        <p:txBody>
          <a:bodyPr/>
          <a:lstStyle>
            <a:lvl1pPr>
              <a:defRPr sz="1795">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290086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73BCE-A2AB-4348-A39C-C12924232498}" type="datetimeFigureOut">
              <a:rPr lang="en-US" smtClean="0"/>
              <a:pPr/>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51AD6E-69E2-4A22-9123-7AC335654D6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extLst>
              <a:ext uri="{BEBA8EAE-BF5A-486C-A8C5-ECC9F3942E4B}">
                <a14:imgProps xmlns:a14="http://schemas.microsoft.com/office/drawing/2010/main">
                  <a14:imgLayer r:embed="rId28">
                    <a14:imgEffect>
                      <a14:sharpenSoften amount="-4000"/>
                    </a14:imgEffect>
                    <a14:imgEffect>
                      <a14:brightnessContrast contrast="-46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73BCE-A2AB-4348-A39C-C12924232498}" type="datetimeFigureOut">
              <a:rPr lang="en-US" smtClean="0"/>
              <a:pPr/>
              <a:t>5/22/23</a:t>
            </a:fld>
            <a:endParaRPr lang="en-US" dirty="0"/>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1AD6E-69E2-4A22-9123-7AC335654D6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myuch.sharepoint.com/:b:/r/sites/trauma-pvh-mcr-tacs/MCR%20Documents/Orthopedic;%20Open%20Fracture%2003.2022.pdf?csf=1&amp;web=1&amp;e=7dO3X6"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myuch.sharepoint.com/:w:/r/sites/MCRTraumaService-ProcessImprovement/Shared%20Documents/Process%20Improvement/Hospital%20Events%204.22%20PI.docx?d=w9438648cae304b07a9caa189f696f4ee&amp;csf=1&amp;web=1&amp;e=8vTiOy"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0"/>
            <a:ext cx="12161838" cy="1569660"/>
          </a:xfrm>
          <a:prstGeom prst="rect">
            <a:avLst/>
          </a:prstGeom>
          <a:noFill/>
        </p:spPr>
        <p:txBody>
          <a:bodyPr wrap="square" rtlCol="0">
            <a:spAutoFit/>
          </a:bodyPr>
          <a:lstStyle/>
          <a:p>
            <a:pPr algn="ctr"/>
            <a:r>
              <a:rPr lang="en-US" sz="4800" dirty="0">
                <a:solidFill>
                  <a:srgbClr val="C87137"/>
                </a:solidFill>
                <a:latin typeface="Franklin Gothic Demi" pitchFamily="34" charset="0"/>
              </a:rPr>
              <a:t>Profiles in Trauma Innovation: </a:t>
            </a:r>
          </a:p>
          <a:p>
            <a:pPr algn="ctr"/>
            <a:r>
              <a:rPr lang="en-US" sz="4800" dirty="0">
                <a:solidFill>
                  <a:srgbClr val="C87137"/>
                </a:solidFill>
                <a:latin typeface="Franklin Gothic Demi" pitchFamily="34" charset="0"/>
              </a:rPr>
              <a:t>Improving PIPS and SBIRT</a:t>
            </a:r>
          </a:p>
        </p:txBody>
      </p:sp>
      <p:sp>
        <p:nvSpPr>
          <p:cNvPr id="6" name="TextBox 5"/>
          <p:cNvSpPr txBox="1"/>
          <p:nvPr/>
        </p:nvSpPr>
        <p:spPr>
          <a:xfrm>
            <a:off x="0" y="5943600"/>
            <a:ext cx="12161838" cy="523220"/>
          </a:xfrm>
          <a:prstGeom prst="rect">
            <a:avLst/>
          </a:prstGeom>
          <a:noFill/>
        </p:spPr>
        <p:txBody>
          <a:bodyPr wrap="square" rtlCol="0">
            <a:spAutoFit/>
          </a:bodyPr>
          <a:lstStyle/>
          <a:p>
            <a:pPr algn="ctr"/>
            <a:r>
              <a:rPr lang="en-US" sz="2800" dirty="0">
                <a:solidFill>
                  <a:schemeClr val="bg1">
                    <a:lumMod val="50000"/>
                  </a:schemeClr>
                </a:solidFill>
                <a:latin typeface="Franklin Gothic Demi" pitchFamily="34" charset="0"/>
              </a:rPr>
              <a:t>Sponsored by Peregrine Health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C09E-7EC6-4765-8080-0568930B7450}"/>
              </a:ext>
            </a:extLst>
          </p:cNvPr>
          <p:cNvPicPr>
            <a:picLocks noChangeAspect="1"/>
          </p:cNvPicPr>
          <p:nvPr/>
        </p:nvPicPr>
        <p:blipFill rotWithShape="1">
          <a:blip r:embed="rId3"/>
          <a:srcRect r="1718" b="25641"/>
          <a:stretch/>
        </p:blipFill>
        <p:spPr>
          <a:xfrm>
            <a:off x="-33159" y="8483"/>
            <a:ext cx="12194998" cy="1798938"/>
          </a:xfrm>
          <a:prstGeom prst="rect">
            <a:avLst/>
          </a:prstGeom>
        </p:spPr>
      </p:pic>
      <p:pic>
        <p:nvPicPr>
          <p:cNvPr id="4" name="Picture 3">
            <a:extLst>
              <a:ext uri="{FF2B5EF4-FFF2-40B4-BE49-F238E27FC236}">
                <a16:creationId xmlns:a16="http://schemas.microsoft.com/office/drawing/2014/main" id="{AEE217BA-3399-44BF-BD82-98A627A29AA6}"/>
              </a:ext>
            </a:extLst>
          </p:cNvPr>
          <p:cNvPicPr>
            <a:picLocks noChangeAspect="1"/>
          </p:cNvPicPr>
          <p:nvPr/>
        </p:nvPicPr>
        <p:blipFill>
          <a:blip r:embed="rId4"/>
          <a:stretch>
            <a:fillRect/>
          </a:stretch>
        </p:blipFill>
        <p:spPr>
          <a:xfrm>
            <a:off x="8755503" y="185844"/>
            <a:ext cx="3373176" cy="121628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59" y="1579493"/>
            <a:ext cx="12194998" cy="8135638"/>
          </a:xfrm>
          <a:prstGeom prst="rect">
            <a:avLst/>
          </a:prstGeom>
        </p:spPr>
      </p:pic>
    </p:spTree>
    <p:extLst>
      <p:ext uri="{BB962C8B-B14F-4D97-AF65-F5344CB8AC3E}">
        <p14:creationId xmlns:p14="http://schemas.microsoft.com/office/powerpoint/2010/main" val="54989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Challenge</a:t>
            </a:r>
          </a:p>
        </p:txBody>
      </p:sp>
      <p:sp>
        <p:nvSpPr>
          <p:cNvPr id="8" name="Text Placeholder 7"/>
          <p:cNvSpPr>
            <a:spLocks noGrp="1"/>
          </p:cNvSpPr>
          <p:nvPr>
            <p:ph type="body" sz="quarter" idx="15"/>
          </p:nvPr>
        </p:nvSpPr>
        <p:spPr>
          <a:xfrm>
            <a:off x="456500" y="1433764"/>
            <a:ext cx="4845674" cy="3801096"/>
          </a:xfrm>
        </p:spPr>
        <p:txBody>
          <a:bodyPr>
            <a:normAutofit fontScale="92500" lnSpcReduction="20000"/>
          </a:bodyPr>
          <a:lstStyle/>
          <a:p>
            <a:r>
              <a:rPr lang="en-US" sz="2394" dirty="0"/>
              <a:t>3 Trauma Nurse Clinicians</a:t>
            </a:r>
          </a:p>
          <a:p>
            <a:pPr marL="228029" indent="-228029"/>
            <a:r>
              <a:rPr lang="en-US" sz="2394" dirty="0"/>
              <a:t>Recent role modification </a:t>
            </a:r>
          </a:p>
          <a:p>
            <a:endParaRPr lang="en-US" sz="2394" dirty="0"/>
          </a:p>
          <a:p>
            <a:r>
              <a:rPr lang="en-US" sz="2394" dirty="0"/>
              <a:t>Inconsistency in review of events</a:t>
            </a:r>
          </a:p>
          <a:p>
            <a:pPr marL="228029" indent="-228029"/>
            <a:r>
              <a:rPr lang="en-US" sz="2394" dirty="0"/>
              <a:t>Between reviewers</a:t>
            </a:r>
          </a:p>
          <a:p>
            <a:pPr marL="228029" indent="-228029"/>
            <a:r>
              <a:rPr lang="en-US" sz="2394" dirty="0"/>
              <a:t>Between records</a:t>
            </a:r>
          </a:p>
          <a:p>
            <a:endParaRPr lang="en-US" sz="2394" dirty="0"/>
          </a:p>
          <a:p>
            <a:r>
              <a:rPr lang="en-US" sz="2394" dirty="0"/>
              <a:t>Inconsistency of review documentation </a:t>
            </a:r>
          </a:p>
          <a:p>
            <a:pPr marL="228029" indent="-228029"/>
            <a:r>
              <a:rPr lang="en-US" sz="2394" dirty="0"/>
              <a:t>Between reviewers</a:t>
            </a:r>
          </a:p>
          <a:p>
            <a:pPr marL="228029" indent="-228029"/>
            <a:r>
              <a:rPr lang="en-US" sz="2394" dirty="0"/>
              <a:t>Between records</a:t>
            </a:r>
          </a:p>
          <a:p>
            <a:endParaRPr lang="en-US" sz="2394" dirty="0"/>
          </a:p>
          <a:p>
            <a:endParaRPr lang="en-US" dirty="0"/>
          </a:p>
          <a:p>
            <a:endParaRPr lang="en-US" dirty="0"/>
          </a:p>
        </p:txBody>
      </p:sp>
      <p:pic>
        <p:nvPicPr>
          <p:cNvPr id="1028" name="Picture 4" descr="First Date to Life Mate | Nailed It! Wiki | Fand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358"/>
          <a:stretch/>
        </p:blipFill>
        <p:spPr bwMode="auto">
          <a:xfrm>
            <a:off x="6157872" y="453971"/>
            <a:ext cx="3826997" cy="6188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 Tried 4 Famous Funfetti Cake Recipes and the Winner Was Clear | Kitch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772" y="838219"/>
            <a:ext cx="4337795" cy="542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5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nodeType="withEffect">
                                  <p:stCondLst>
                                    <p:cond delay="0"/>
                                  </p:stCondLst>
                                  <p:childTnLst>
                                    <p:animEffect transition="out" filter="fade">
                                      <p:cBhvr>
                                        <p:cTn id="9" dur="500"/>
                                        <p:tgtEl>
                                          <p:spTgt spid="1028"/>
                                        </p:tgtEl>
                                      </p:cBhvr>
                                    </p:animEffect>
                                    <p:set>
                                      <p:cBhvr>
                                        <p:cTn id="10"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Modification of the PI screens in the Trauma Registry</a:t>
            </a:r>
          </a:p>
        </p:txBody>
      </p:sp>
      <p:sp>
        <p:nvSpPr>
          <p:cNvPr id="3" name="Text Placeholder 2"/>
          <p:cNvSpPr>
            <a:spLocks noGrp="1"/>
          </p:cNvSpPr>
          <p:nvPr>
            <p:ph type="body" sz="quarter" idx="15"/>
          </p:nvPr>
        </p:nvSpPr>
        <p:spPr>
          <a:xfrm>
            <a:off x="6452285" y="1571343"/>
            <a:ext cx="5117678" cy="3801096"/>
          </a:xfrm>
        </p:spPr>
        <p:txBody>
          <a:bodyPr/>
          <a:lstStyle/>
          <a:p>
            <a:pPr marL="380048" indent="-380048"/>
            <a:r>
              <a:rPr lang="en-US" sz="2394" dirty="0"/>
              <a:t>Simplification of the PI screens within the trauma registry</a:t>
            </a:r>
          </a:p>
          <a:p>
            <a:pPr marL="380048" indent="-380048"/>
            <a:r>
              <a:rPr lang="en-US" sz="2394" dirty="0"/>
              <a:t>Dedicated areas for each level of review</a:t>
            </a:r>
          </a:p>
          <a:p>
            <a:pPr marL="380048" indent="-380048"/>
            <a:r>
              <a:rPr lang="en-US" sz="2394" dirty="0"/>
              <a:t>Reduction of redundant documentation</a:t>
            </a:r>
          </a:p>
          <a:p>
            <a:endParaRPr lang="en-US" sz="1463" dirty="0"/>
          </a:p>
        </p:txBody>
      </p:sp>
      <p:pic>
        <p:nvPicPr>
          <p:cNvPr id="10" name="Picture 9"/>
          <p:cNvPicPr>
            <a:picLocks noChangeAspect="1"/>
          </p:cNvPicPr>
          <p:nvPr/>
        </p:nvPicPr>
        <p:blipFill>
          <a:blip r:embed="rId2"/>
          <a:stretch>
            <a:fillRect/>
          </a:stretch>
        </p:blipFill>
        <p:spPr>
          <a:xfrm>
            <a:off x="456499" y="1454788"/>
            <a:ext cx="5678905" cy="4365379"/>
          </a:xfrm>
          <a:prstGeom prst="rect">
            <a:avLst/>
          </a:prstGeom>
        </p:spPr>
      </p:pic>
    </p:spTree>
    <p:extLst>
      <p:ext uri="{BB962C8B-B14F-4D97-AF65-F5344CB8AC3E}">
        <p14:creationId xmlns:p14="http://schemas.microsoft.com/office/powerpoint/2010/main" val="270255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DE21-70B7-4C21-B4B8-5C14FCDECB95}"/>
              </a:ext>
            </a:extLst>
          </p:cNvPr>
          <p:cNvSpPr>
            <a:spLocks noGrp="1"/>
          </p:cNvSpPr>
          <p:nvPr>
            <p:ph type="title"/>
          </p:nvPr>
        </p:nvSpPr>
        <p:spPr/>
        <p:txBody>
          <a:bodyPr/>
          <a:lstStyle/>
          <a:p>
            <a:r>
              <a:rPr lang="en-US" dirty="0"/>
              <a:t>The Innovation: PI Dictionary</a:t>
            </a:r>
          </a:p>
        </p:txBody>
      </p:sp>
      <p:sp>
        <p:nvSpPr>
          <p:cNvPr id="3" name="Content Placeholder 2">
            <a:extLst>
              <a:ext uri="{FF2B5EF4-FFF2-40B4-BE49-F238E27FC236}">
                <a16:creationId xmlns:a16="http://schemas.microsoft.com/office/drawing/2014/main" id="{00B7CFC2-95F3-4936-8AE1-DB305B006D5A}"/>
              </a:ext>
            </a:extLst>
          </p:cNvPr>
          <p:cNvSpPr>
            <a:spLocks noGrp="1"/>
          </p:cNvSpPr>
          <p:nvPr>
            <p:ph idx="4294967295"/>
          </p:nvPr>
        </p:nvSpPr>
        <p:spPr>
          <a:xfrm>
            <a:off x="456767" y="1450615"/>
            <a:ext cx="6280892" cy="4691574"/>
          </a:xfrm>
        </p:spPr>
        <p:txBody>
          <a:bodyPr/>
          <a:lstStyle/>
          <a:p>
            <a:pPr marL="456057" indent="-456057" defTabSz="1216152">
              <a:spcBef>
                <a:spcPts val="0"/>
              </a:spcBef>
              <a:spcAft>
                <a:spcPts val="798"/>
              </a:spcAft>
              <a:defRPr/>
            </a:pPr>
            <a:r>
              <a:rPr lang="en-US" sz="2660" dirty="0">
                <a:solidFill>
                  <a:srgbClr val="000000"/>
                </a:solidFill>
                <a:latin typeface="Arial" panose="020B0604020202020204" pitchFamily="34" charset="0"/>
                <a:cs typeface="Arial" panose="020B0604020202020204" pitchFamily="34" charset="0"/>
              </a:rPr>
              <a:t>Comprehensive document</a:t>
            </a:r>
          </a:p>
          <a:p>
            <a:pPr marL="456057" indent="-456057" defTabSz="1216152">
              <a:spcAft>
                <a:spcPts val="798"/>
              </a:spcAft>
              <a:defRPr/>
            </a:pPr>
            <a:r>
              <a:rPr lang="en-US" sz="2660" dirty="0">
                <a:solidFill>
                  <a:srgbClr val="000000"/>
                </a:solidFill>
              </a:rPr>
              <a:t>Framework for the review process</a:t>
            </a:r>
          </a:p>
          <a:p>
            <a:pPr marL="456057" indent="-456057" defTabSz="1216152">
              <a:spcBef>
                <a:spcPts val="0"/>
              </a:spcBef>
              <a:spcAft>
                <a:spcPts val="798"/>
              </a:spcAft>
              <a:defRPr/>
            </a:pPr>
            <a:r>
              <a:rPr lang="en-US" sz="2660" dirty="0">
                <a:solidFill>
                  <a:srgbClr val="000000"/>
                </a:solidFill>
                <a:latin typeface="Arial" panose="020B0604020202020204" pitchFamily="34" charset="0"/>
                <a:cs typeface="Arial" panose="020B0604020202020204" pitchFamily="34" charset="0"/>
              </a:rPr>
              <a:t>Defines audit filters</a:t>
            </a:r>
          </a:p>
          <a:p>
            <a:pPr marL="456057" indent="-456057" defTabSz="1216152">
              <a:spcBef>
                <a:spcPts val="0"/>
              </a:spcBef>
              <a:spcAft>
                <a:spcPts val="798"/>
              </a:spcAft>
              <a:defRPr/>
            </a:pPr>
            <a:r>
              <a:rPr lang="en-US" sz="2660" dirty="0">
                <a:solidFill>
                  <a:srgbClr val="000000"/>
                </a:solidFill>
                <a:latin typeface="Arial" panose="020B0604020202020204" pitchFamily="34" charset="0"/>
                <a:cs typeface="Arial" panose="020B0604020202020204" pitchFamily="34" charset="0"/>
              </a:rPr>
              <a:t>Guides appropriate documentation</a:t>
            </a:r>
          </a:p>
          <a:p>
            <a:pPr marL="456057" indent="-456057" defTabSz="1216152">
              <a:spcBef>
                <a:spcPts val="0"/>
              </a:spcBef>
              <a:spcAft>
                <a:spcPts val="798"/>
              </a:spcAft>
              <a:defRPr/>
            </a:pPr>
            <a:r>
              <a:rPr lang="en-US" sz="2660" dirty="0">
                <a:solidFill>
                  <a:srgbClr val="000000"/>
                </a:solidFill>
                <a:latin typeface="Arial" panose="020B0604020202020204" pitchFamily="34" charset="0"/>
                <a:cs typeface="Arial" panose="020B0604020202020204" pitchFamily="34" charset="0"/>
              </a:rPr>
              <a:t>Supports the PIPS process through loop closure</a:t>
            </a:r>
          </a:p>
          <a:p>
            <a:endParaRPr lang="en-US" dirty="0"/>
          </a:p>
        </p:txBody>
      </p:sp>
      <p:pic>
        <p:nvPicPr>
          <p:cNvPr id="5" name="Picture 4"/>
          <p:cNvPicPr>
            <a:picLocks noChangeAspect="1"/>
          </p:cNvPicPr>
          <p:nvPr/>
        </p:nvPicPr>
        <p:blipFill>
          <a:blip r:embed="rId3"/>
          <a:stretch>
            <a:fillRect/>
          </a:stretch>
        </p:blipFill>
        <p:spPr>
          <a:xfrm>
            <a:off x="7604919" y="1223344"/>
            <a:ext cx="3441329" cy="4411312"/>
          </a:xfrm>
          <a:prstGeom prst="rect">
            <a:avLst/>
          </a:prstGeom>
        </p:spPr>
      </p:pic>
    </p:spTree>
    <p:extLst>
      <p:ext uri="{BB962C8B-B14F-4D97-AF65-F5344CB8AC3E}">
        <p14:creationId xmlns:p14="http://schemas.microsoft.com/office/powerpoint/2010/main" val="78545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D148E3-4A2D-858B-513A-19BC4D5D3DA7}"/>
              </a:ext>
            </a:extLst>
          </p:cNvPr>
          <p:cNvSpPr>
            <a:spLocks noGrp="1"/>
          </p:cNvSpPr>
          <p:nvPr>
            <p:ph type="title"/>
          </p:nvPr>
        </p:nvSpPr>
        <p:spPr/>
        <p:txBody>
          <a:bodyPr/>
          <a:lstStyle/>
          <a:p>
            <a:r>
              <a:rPr lang="en-US" sz="2926" dirty="0"/>
              <a:t>Creating a PI Dictionary</a:t>
            </a:r>
          </a:p>
        </p:txBody>
      </p:sp>
      <p:sp>
        <p:nvSpPr>
          <p:cNvPr id="9" name="Text Placeholder 8"/>
          <p:cNvSpPr>
            <a:spLocks noGrp="1"/>
          </p:cNvSpPr>
          <p:nvPr>
            <p:ph type="body" sz="quarter" idx="14"/>
          </p:nvPr>
        </p:nvSpPr>
        <p:spPr>
          <a:xfrm>
            <a:off x="5898491" y="1644025"/>
            <a:ext cx="5808876" cy="679641"/>
          </a:xfrm>
        </p:spPr>
        <p:txBody>
          <a:bodyPr/>
          <a:lstStyle/>
          <a:p>
            <a:r>
              <a:rPr lang="en-US" sz="2394" dirty="0"/>
              <a:t>Components</a:t>
            </a:r>
          </a:p>
        </p:txBody>
      </p:sp>
      <p:sp>
        <p:nvSpPr>
          <p:cNvPr id="3" name="Text Placeholder 2"/>
          <p:cNvSpPr>
            <a:spLocks noGrp="1"/>
          </p:cNvSpPr>
          <p:nvPr>
            <p:ph type="body" sz="quarter" idx="15"/>
          </p:nvPr>
        </p:nvSpPr>
        <p:spPr>
          <a:xfrm>
            <a:off x="5898492" y="2148967"/>
            <a:ext cx="5822014" cy="3784531"/>
          </a:xfrm>
        </p:spPr>
        <p:txBody>
          <a:bodyPr/>
          <a:lstStyle/>
          <a:p>
            <a:endParaRPr lang="en-US" sz="1064" dirty="0"/>
          </a:p>
          <a:p>
            <a:pPr marL="456057" indent="-456057"/>
            <a:r>
              <a:rPr lang="en-US" sz="2128" dirty="0"/>
              <a:t>Benchmark Goal and Reporting Timeline</a:t>
            </a:r>
          </a:p>
          <a:p>
            <a:pPr marL="456057" indent="-456057"/>
            <a:r>
              <a:rPr lang="en-US" sz="2128" dirty="0"/>
              <a:t>Audit Filter Name/Title</a:t>
            </a:r>
          </a:p>
          <a:p>
            <a:pPr marL="456057" indent="-456057"/>
            <a:r>
              <a:rPr lang="en-US" sz="2128" dirty="0"/>
              <a:t>Level of Review</a:t>
            </a:r>
          </a:p>
          <a:p>
            <a:pPr marL="456057" indent="-456057"/>
            <a:r>
              <a:rPr lang="en-US" sz="2128" dirty="0"/>
              <a:t>Standard Verbiage for PIPS Documentation</a:t>
            </a:r>
          </a:p>
          <a:p>
            <a:pPr marL="456057" indent="-456057"/>
            <a:r>
              <a:rPr lang="en-US" sz="2128" dirty="0"/>
              <a:t>Considerations</a:t>
            </a:r>
          </a:p>
          <a:p>
            <a:pPr marL="456057" indent="-456057"/>
            <a:r>
              <a:rPr lang="en-US" sz="2128" dirty="0"/>
              <a:t>Documentation of Opportunity for Improvement (OFI) and Event Resolution (Loop Closure)</a:t>
            </a:r>
          </a:p>
          <a:p>
            <a:endParaRPr lang="en-US" sz="2128" dirty="0"/>
          </a:p>
          <a:p>
            <a:endParaRPr lang="en-US" sz="2128" dirty="0"/>
          </a:p>
        </p:txBody>
      </p:sp>
      <p:pic>
        <p:nvPicPr>
          <p:cNvPr id="4" name="Picture 3" descr="301 Moved Permanently"/>
          <p:cNvPicPr>
            <a:picLocks noChangeAspect="1"/>
          </p:cNvPicPr>
          <p:nvPr/>
        </p:nvPicPr>
        <p:blipFill rotWithShape="1">
          <a:blip r:embed="rId3" cstate="print">
            <a:extLst>
              <a:ext uri="{28A0092B-C50C-407E-A947-70E740481C1C}">
                <a14:useLocalDpi xmlns:a14="http://schemas.microsoft.com/office/drawing/2010/main" val="0"/>
              </a:ext>
            </a:extLst>
          </a:blip>
          <a:srcRect l="4402" r="9523"/>
          <a:stretch/>
        </p:blipFill>
        <p:spPr>
          <a:xfrm>
            <a:off x="456499" y="1644024"/>
            <a:ext cx="5199392" cy="4025568"/>
          </a:xfrm>
          <a:prstGeom prst="rect">
            <a:avLst/>
          </a:prstGeom>
        </p:spPr>
      </p:pic>
    </p:spTree>
    <p:extLst>
      <p:ext uri="{BB962C8B-B14F-4D97-AF65-F5344CB8AC3E}">
        <p14:creationId xmlns:p14="http://schemas.microsoft.com/office/powerpoint/2010/main" val="2777261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D148E3-4A2D-858B-513A-19BC4D5D3DA7}"/>
              </a:ext>
            </a:extLst>
          </p:cNvPr>
          <p:cNvSpPr>
            <a:spLocks noGrp="1"/>
          </p:cNvSpPr>
          <p:nvPr>
            <p:ph type="title"/>
          </p:nvPr>
        </p:nvSpPr>
        <p:spPr/>
        <p:txBody>
          <a:bodyPr/>
          <a:lstStyle/>
          <a:p>
            <a:r>
              <a:rPr lang="en-US" dirty="0"/>
              <a:t>PI Dictionary Example</a:t>
            </a:r>
          </a:p>
        </p:txBody>
      </p:sp>
      <p:graphicFrame>
        <p:nvGraphicFramePr>
          <p:cNvPr id="7" name="Content Placeholder 6">
            <a:extLst>
              <a:ext uri="{FF2B5EF4-FFF2-40B4-BE49-F238E27FC236}">
                <a16:creationId xmlns:a16="http://schemas.microsoft.com/office/drawing/2014/main" id="{4E1F3792-FD89-4469-875C-6FB6755B9DB1}"/>
              </a:ext>
            </a:extLst>
          </p:cNvPr>
          <p:cNvGraphicFramePr>
            <a:graphicFrameLocks noGrp="1"/>
          </p:cNvGraphicFramePr>
          <p:nvPr>
            <p:ph idx="4294967295"/>
            <p:extLst>
              <p:ext uri="{D42A27DB-BD31-4B8C-83A1-F6EECF244321}">
                <p14:modId xmlns:p14="http://schemas.microsoft.com/office/powerpoint/2010/main" val="2759638716"/>
              </p:ext>
            </p:extLst>
          </p:nvPr>
        </p:nvGraphicFramePr>
        <p:xfrm>
          <a:off x="349815" y="951839"/>
          <a:ext cx="11452398" cy="5771071"/>
        </p:xfrm>
        <a:graphic>
          <a:graphicData uri="http://schemas.openxmlformats.org/drawingml/2006/table">
            <a:tbl>
              <a:tblPr firstRow="1" firstCol="1" bandRow="1"/>
              <a:tblGrid>
                <a:gridCol w="1013486">
                  <a:extLst>
                    <a:ext uri="{9D8B030D-6E8A-4147-A177-3AD203B41FA5}">
                      <a16:colId xmlns:a16="http://schemas.microsoft.com/office/drawing/2014/main" val="3440360286"/>
                    </a:ext>
                  </a:extLst>
                </a:gridCol>
                <a:gridCol w="1397436">
                  <a:extLst>
                    <a:ext uri="{9D8B030D-6E8A-4147-A177-3AD203B41FA5}">
                      <a16:colId xmlns:a16="http://schemas.microsoft.com/office/drawing/2014/main" val="1701065999"/>
                    </a:ext>
                  </a:extLst>
                </a:gridCol>
                <a:gridCol w="1191860">
                  <a:extLst>
                    <a:ext uri="{9D8B030D-6E8A-4147-A177-3AD203B41FA5}">
                      <a16:colId xmlns:a16="http://schemas.microsoft.com/office/drawing/2014/main" val="1016344870"/>
                    </a:ext>
                  </a:extLst>
                </a:gridCol>
                <a:gridCol w="1824276">
                  <a:extLst>
                    <a:ext uri="{9D8B030D-6E8A-4147-A177-3AD203B41FA5}">
                      <a16:colId xmlns:a16="http://schemas.microsoft.com/office/drawing/2014/main" val="2965939412"/>
                    </a:ext>
                  </a:extLst>
                </a:gridCol>
                <a:gridCol w="3940602">
                  <a:extLst>
                    <a:ext uri="{9D8B030D-6E8A-4147-A177-3AD203B41FA5}">
                      <a16:colId xmlns:a16="http://schemas.microsoft.com/office/drawing/2014/main" val="1730124653"/>
                    </a:ext>
                  </a:extLst>
                </a:gridCol>
                <a:gridCol w="2084738">
                  <a:extLst>
                    <a:ext uri="{9D8B030D-6E8A-4147-A177-3AD203B41FA5}">
                      <a16:colId xmlns:a16="http://schemas.microsoft.com/office/drawing/2014/main" val="2152934694"/>
                    </a:ext>
                  </a:extLst>
                </a:gridCol>
              </a:tblGrid>
              <a:tr h="2138373">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Benchmark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Goal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(If applicable)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Report out forum &amp; cadence</a:t>
                      </a:r>
                      <a:endParaRPr lang="en-U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CODE/AUDIT FILTER NAME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Definition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Hyperlinked resources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Level of review required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Who can close the event?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Essential information (include in discussion)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Hospital day number format: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HD # MM/DD/YYYY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Standard verbiage or Considerations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Appropriate per policy/guideline/SOP</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Inappropriate/OFI/review details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OFI &amp; Event Resolution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Action Plan:</a:t>
                      </a:r>
                      <a:r>
                        <a:rPr lang="en-US" sz="1200" dirty="0">
                          <a:effectLst/>
                          <a:latin typeface="Calibri" panose="020F0502020204030204" pitchFamily="34" charset="0"/>
                          <a:ea typeface="Calibri" panose="020F0502020204030204" pitchFamily="34" charset="0"/>
                          <a:cs typeface="Calibri" panose="020F0502020204030204" pitchFamily="34" charset="0"/>
                        </a:rPr>
                        <a:t> Include timeframe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Event Resolution</a:t>
                      </a:r>
                    </a:p>
                    <a:p>
                      <a:pPr marL="0" marR="0" lvl="0" indent="0" algn="l" defTabSz="685800" rtl="0" eaLnBrk="1" fontAlgn="auto" latinLnBrk="0" hangingPunct="1">
                        <a:lnSpc>
                          <a:spcPct val="107000"/>
                        </a:lnSpc>
                        <a:spcBef>
                          <a:spcPts val="0"/>
                        </a:spcBef>
                        <a:spcAft>
                          <a:spcPts val="0"/>
                        </a:spcAft>
                        <a:buClrTx/>
                        <a:buSzTx/>
                        <a:buFontTx/>
                        <a:buNone/>
                        <a:tabLst/>
                        <a:defRPr/>
                      </a:pPr>
                      <a:r>
                        <a:rPr lang="en-US" sz="1200" i="1" u="sng" dirty="0">
                          <a:effectLst/>
                          <a:latin typeface="Calibri" panose="020F0502020204030204" pitchFamily="34" charset="0"/>
                          <a:ea typeface="Calibri" panose="020F0502020204030204" pitchFamily="34" charset="0"/>
                          <a:cs typeface="Calibri" panose="020F0502020204030204" pitchFamily="34" charset="0"/>
                        </a:rPr>
                        <a:t>(Use only if OFI identified with OFI action plan)</a:t>
                      </a:r>
                      <a:endParaRPr lang="en-US" sz="1200" i="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Future similar patients are less likely to experience this event because....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572437258"/>
                  </a:ext>
                </a:extLst>
              </a:tr>
              <a:tr h="3599904">
                <a:tc>
                  <a:txBody>
                    <a:bodyPr/>
                    <a:lstStyle/>
                    <a:p>
                      <a:pPr marL="0" marR="0" lvl="0" indent="0" algn="ctr">
                        <a:lnSpc>
                          <a:spcPct val="107000"/>
                        </a:lnSpc>
                        <a:spcBef>
                          <a:spcPts val="0"/>
                        </a:spcBef>
                        <a:spcAft>
                          <a:spcPts val="0"/>
                        </a:spcAft>
                        <a:buFont typeface="Symbol" panose="05050102010706020507" pitchFamily="18" charset="2"/>
                        <a:buNone/>
                      </a:pPr>
                      <a:r>
                        <a:rPr lang="en-US" sz="1500" dirty="0">
                          <a:effectLst/>
                          <a:latin typeface="Calibri"/>
                          <a:ea typeface="Calibri" panose="020F0502020204030204" pitchFamily="34" charset="0"/>
                          <a:cs typeface="Times New Roman"/>
                        </a:rPr>
                        <a:t>Goal: 85% CPG Compliance</a:t>
                      </a:r>
                    </a:p>
                    <a:p>
                      <a:pPr marL="0" marR="0" lvl="0" indent="0" algn="ctr">
                        <a:lnSpc>
                          <a:spcPct val="107000"/>
                        </a:lnSpc>
                        <a:spcBef>
                          <a:spcPts val="0"/>
                        </a:spcBef>
                        <a:spcAft>
                          <a:spcPts val="0"/>
                        </a:spcAft>
                        <a:buFont typeface="Symbol" panose="05050102010706020507" pitchFamily="18" charset="2"/>
                        <a:buNone/>
                      </a:pPr>
                      <a:endParaRPr lang="en-US" sz="1500" dirty="0">
                        <a:effectLst/>
                        <a:latin typeface="Calibri"/>
                        <a:ea typeface="Calibri" panose="020F0502020204030204" pitchFamily="34" charset="0"/>
                        <a:cs typeface="Times New Roman"/>
                      </a:endParaRPr>
                    </a:p>
                    <a:p>
                      <a:pPr marL="0" marR="0" lvl="0" indent="0" algn="ctr">
                        <a:lnSpc>
                          <a:spcPct val="107000"/>
                        </a:lnSpc>
                        <a:spcBef>
                          <a:spcPts val="0"/>
                        </a:spcBef>
                        <a:spcAft>
                          <a:spcPts val="0"/>
                        </a:spcAft>
                        <a:buFont typeface="Symbol" panose="05050102010706020507" pitchFamily="18" charset="2"/>
                        <a:buNone/>
                      </a:pPr>
                      <a:r>
                        <a:rPr lang="en-US" sz="1500" b="1" dirty="0">
                          <a:solidFill>
                            <a:schemeClr val="tx2"/>
                          </a:solidFill>
                          <a:effectLst/>
                          <a:latin typeface="Calibri"/>
                          <a:ea typeface="Calibri" panose="020F0502020204030204" pitchFamily="34" charset="0"/>
                          <a:cs typeface="Times New Roman"/>
                        </a:rPr>
                        <a:t>Trauma Operation Meeting</a:t>
                      </a:r>
                    </a:p>
                    <a:p>
                      <a:pPr marL="0" marR="0" lvl="0" indent="0" algn="ctr">
                        <a:lnSpc>
                          <a:spcPct val="107000"/>
                        </a:lnSpc>
                        <a:spcBef>
                          <a:spcPts val="0"/>
                        </a:spcBef>
                        <a:spcAft>
                          <a:spcPts val="0"/>
                        </a:spcAft>
                        <a:buFont typeface="Symbol" panose="05050102010706020507" pitchFamily="18" charset="2"/>
                        <a:buNone/>
                      </a:pPr>
                      <a:endParaRPr lang="en-US" sz="15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lnSpc>
                          <a:spcPct val="107000"/>
                        </a:lnSpc>
                        <a:spcBef>
                          <a:spcPts val="0"/>
                        </a:spcBef>
                        <a:spcAft>
                          <a:spcPts val="0"/>
                        </a:spcAft>
                        <a:buFont typeface="Symbol" panose="05050102010706020507" pitchFamily="18" charset="2"/>
                        <a:buNone/>
                      </a:pPr>
                      <a:r>
                        <a:rPr lang="en-US" sz="1500" b="1" dirty="0">
                          <a:solidFill>
                            <a:schemeClr val="tx2"/>
                          </a:solidFill>
                          <a:effectLst/>
                          <a:latin typeface="Calibri"/>
                          <a:ea typeface="Calibri" panose="020F0502020204030204" pitchFamily="34" charset="0"/>
                          <a:cs typeface="Times New Roman"/>
                        </a:rPr>
                        <a:t>Quarterly</a:t>
                      </a:r>
                    </a:p>
                    <a:p>
                      <a:pPr marL="0" marR="0" lvl="0" indent="0" algn="ctr">
                        <a:lnSpc>
                          <a:spcPct val="107000"/>
                        </a:lnSpc>
                        <a:spcBef>
                          <a:spcPts val="0"/>
                        </a:spcBef>
                        <a:spcAft>
                          <a:spcPts val="0"/>
                        </a:spcAft>
                        <a:buFont typeface="Symbol" panose="05050102010706020507" pitchFamily="18" charset="2"/>
                        <a:buNone/>
                      </a:pPr>
                      <a:endParaRPr lang="en-US" sz="1300" dirty="0">
                        <a:effectLst/>
                        <a:latin typeface="Calibri"/>
                        <a:ea typeface="Calibri" panose="020F0502020204030204" pitchFamily="34" charset="0"/>
                        <a:cs typeface="Times New Roman"/>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b="1" dirty="0">
                          <a:solidFill>
                            <a:srgbClr val="000000"/>
                          </a:solidFill>
                          <a:effectLst/>
                          <a:latin typeface="Calibri"/>
                          <a:ea typeface="Calibri" panose="020F0502020204030204" pitchFamily="34" charset="0"/>
                          <a:cs typeface="Calibri"/>
                        </a:rPr>
                        <a:t>OPEN_FX</a:t>
                      </a: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r>
                        <a:rPr lang="en-US" sz="1500" u="sng" dirty="0">
                          <a:solidFill>
                            <a:srgbClr val="0563C1"/>
                          </a:solidFill>
                          <a:effectLst/>
                          <a:latin typeface="Calibri"/>
                          <a:ea typeface="Calibri" panose="020F0502020204030204" pitchFamily="34" charset="0"/>
                          <a:cs typeface="Calibri"/>
                          <a:hlinkClick r:id="rId3"/>
                        </a:rPr>
                        <a:t>CPG Open Fracture</a:t>
                      </a:r>
                      <a:r>
                        <a:rPr lang="en-US" sz="1500" dirty="0">
                          <a:solidFill>
                            <a:srgbClr val="000000"/>
                          </a:solidFill>
                          <a:effectLst/>
                          <a:latin typeface="Calibri"/>
                          <a:ea typeface="Calibri" panose="020F0502020204030204" pitchFamily="34" charset="0"/>
                          <a:cs typeface="Calibri"/>
                        </a:rPr>
                        <a:t>  (Antibiotics &amp; Tetanus Administered)</a:t>
                      </a: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300" dirty="0">
                        <a:effectLst/>
                        <a:latin typeface="Calibri"/>
                        <a:ea typeface="Calibri" panose="020F0502020204030204" pitchFamily="34" charset="0"/>
                        <a:cs typeface="Calibri"/>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panose="020F0502020204030204" pitchFamily="34" charset="0"/>
                          <a:cs typeface="Times New Roman"/>
                        </a:rPr>
                        <a:t>L1 - Compliant</a:t>
                      </a:r>
                    </a:p>
                    <a:p>
                      <a:pPr marL="91440" marR="0">
                        <a:lnSpc>
                          <a:spcPct val="107000"/>
                        </a:lnSpc>
                        <a:spcBef>
                          <a:spcPts val="0"/>
                        </a:spcBef>
                        <a:spcAft>
                          <a:spcPts val="0"/>
                        </a:spcAft>
                      </a:pPr>
                      <a:r>
                        <a:rPr lang="en-US" sz="1500" dirty="0">
                          <a:solidFill>
                            <a:srgbClr val="7030A0"/>
                          </a:solidFill>
                          <a:effectLst/>
                          <a:latin typeface="Calibri"/>
                          <a:ea typeface="Calibri" panose="020F0502020204030204" pitchFamily="34" charset="0"/>
                          <a:cs typeface="Times New Roman"/>
                        </a:rPr>
                        <a:t>TNC, TPM</a:t>
                      </a:r>
                      <a:endParaRPr lang="en-US" sz="1500" dirty="0">
                        <a:effectLst/>
                        <a:latin typeface="Calibri"/>
                        <a:ea typeface="Calibri" panose="020F0502020204030204" pitchFamily="34" charset="0"/>
                        <a:cs typeface="Times New Roman"/>
                      </a:endParaRPr>
                    </a:p>
                    <a:p>
                      <a:pPr marL="0" marR="0">
                        <a:lnSpc>
                          <a:spcPct val="107000"/>
                        </a:lnSpc>
                        <a:spcBef>
                          <a:spcPts val="0"/>
                        </a:spcBef>
                        <a:spcAft>
                          <a:spcPts val="0"/>
                        </a:spcAft>
                      </a:pPr>
                      <a:r>
                        <a:rPr lang="en-US" sz="1500" dirty="0">
                          <a:effectLst/>
                          <a:latin typeface="Calibri"/>
                          <a:ea typeface="Calibri" panose="020F0502020204030204" pitchFamily="34" charset="0"/>
                          <a:cs typeface="Times New Roman"/>
                        </a:rPr>
                        <a:t>L2 - Deviation</a:t>
                      </a:r>
                    </a:p>
                    <a:p>
                      <a:pPr marL="91440" marR="0">
                        <a:lnSpc>
                          <a:spcPct val="107000"/>
                        </a:lnSpc>
                        <a:spcBef>
                          <a:spcPts val="0"/>
                        </a:spcBef>
                        <a:spcAft>
                          <a:spcPts val="0"/>
                        </a:spcAft>
                      </a:pPr>
                      <a:r>
                        <a:rPr lang="en-US" sz="1500" dirty="0">
                          <a:solidFill>
                            <a:srgbClr val="7030A0"/>
                          </a:solidFill>
                          <a:effectLst/>
                          <a:latin typeface="Calibri"/>
                          <a:ea typeface="Calibri" panose="020F0502020204030204" pitchFamily="34" charset="0"/>
                          <a:cs typeface="Times New Roman"/>
                        </a:rPr>
                        <a:t>TPM, TMD</a:t>
                      </a:r>
                      <a:endParaRPr lang="en-US" sz="1500" dirty="0">
                        <a:effectLst/>
                        <a:latin typeface="Calibri"/>
                        <a:ea typeface="Calibri" panose="020F0502020204030204" pitchFamily="34" charset="0"/>
                        <a:cs typeface="Times New Roman"/>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nSpc>
                          <a:spcPct val="107000"/>
                        </a:lnSpc>
                        <a:spcBef>
                          <a:spcPts val="0"/>
                        </a:spcBef>
                        <a:spcAft>
                          <a:spcPts val="0"/>
                        </a:spcAft>
                        <a:buFont typeface="Symbol" panose="05050102010706020507" pitchFamily="18" charset="2"/>
                        <a:buNone/>
                      </a:pPr>
                      <a:r>
                        <a:rPr lang="en-US" sz="1500" dirty="0">
                          <a:effectLst/>
                          <a:latin typeface="Calibri"/>
                          <a:ea typeface="Calibri" panose="020F0502020204030204" pitchFamily="34" charset="0"/>
                          <a:cs typeface="Times New Roman"/>
                        </a:rPr>
                        <a:t>Open fx CPG followed?</a:t>
                      </a:r>
                    </a:p>
                    <a:p>
                      <a:pPr marL="0" marR="0" lvl="0" indent="0">
                        <a:lnSpc>
                          <a:spcPct val="107000"/>
                        </a:lnSpc>
                        <a:spcBef>
                          <a:spcPts val="0"/>
                        </a:spcBef>
                        <a:spcAft>
                          <a:spcPts val="0"/>
                        </a:spcAft>
                        <a:buFont typeface="Symbol" panose="05050102010706020507" pitchFamily="18" charset="2"/>
                        <a:buNone/>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lnSpc>
                          <a:spcPct val="107000"/>
                        </a:lnSpc>
                        <a:spcBef>
                          <a:spcPts val="0"/>
                        </a:spcBef>
                        <a:spcAft>
                          <a:spcPts val="0"/>
                        </a:spcAft>
                        <a:buFont typeface="Symbol" panose="05050102010706020507" pitchFamily="18" charset="2"/>
                        <a:buChar char=""/>
                      </a:pPr>
                      <a:r>
                        <a:rPr lang="en-US" sz="1500" dirty="0">
                          <a:effectLst/>
                          <a:latin typeface="Calibri"/>
                          <a:ea typeface="Calibri" panose="020F0502020204030204" pitchFamily="34" charset="0"/>
                          <a:cs typeface="Times New Roman"/>
                        </a:rPr>
                        <a:t>Injury details</a:t>
                      </a:r>
                    </a:p>
                    <a:p>
                      <a:pPr marL="91440" marR="0" lvl="0" indent="-91440">
                        <a:lnSpc>
                          <a:spcPct val="107000"/>
                        </a:lnSpc>
                        <a:spcBef>
                          <a:spcPts val="0"/>
                        </a:spcBef>
                        <a:spcAft>
                          <a:spcPts val="0"/>
                        </a:spcAft>
                        <a:buFont typeface="Symbol" panose="05050102010706020507" pitchFamily="18" charset="2"/>
                        <a:buChar char=""/>
                      </a:pPr>
                      <a:r>
                        <a:rPr lang="en-US" sz="1500" dirty="0">
                          <a:effectLst/>
                          <a:latin typeface="Calibri"/>
                          <a:ea typeface="Calibri" panose="020F0502020204030204" pitchFamily="34" charset="0"/>
                          <a:cs typeface="Times New Roman"/>
                        </a:rPr>
                        <a:t>Treatment course and dispo</a:t>
                      </a:r>
                    </a:p>
                    <a:p>
                      <a:pPr marL="91440" marR="0" lvl="0" indent="-91440">
                        <a:lnSpc>
                          <a:spcPct val="107000"/>
                        </a:lnSpc>
                        <a:spcBef>
                          <a:spcPts val="0"/>
                        </a:spcBef>
                        <a:spcAft>
                          <a:spcPts val="0"/>
                        </a:spcAft>
                        <a:buFont typeface="Symbol" panose="05050102010706020507" pitchFamily="18" charset="2"/>
                        <a:buChar char=""/>
                      </a:pPr>
                      <a:r>
                        <a:rPr lang="en-US" sz="1500" dirty="0">
                          <a:solidFill>
                            <a:srgbClr val="000000"/>
                          </a:solidFill>
                          <a:effectLst/>
                          <a:latin typeface="Calibri"/>
                          <a:ea typeface="Calibri" panose="020F0502020204030204" pitchFamily="34" charset="0"/>
                          <a:cs typeface="Calibri"/>
                        </a:rPr>
                        <a:t>Abx within 1 hour of arrival?</a:t>
                      </a:r>
                      <a:endParaRPr lang="en-US" sz="1500" dirty="0">
                        <a:effectLst/>
                        <a:latin typeface="Calibri"/>
                        <a:ea typeface="Calibri" panose="020F0502020204030204" pitchFamily="34" charset="0"/>
                        <a:cs typeface="Calibri"/>
                      </a:endParaRPr>
                    </a:p>
                    <a:p>
                      <a:pPr marL="91440" marR="0" lvl="0" indent="-91440">
                        <a:lnSpc>
                          <a:spcPct val="107000"/>
                        </a:lnSpc>
                        <a:spcBef>
                          <a:spcPts val="0"/>
                        </a:spcBef>
                        <a:spcAft>
                          <a:spcPts val="0"/>
                        </a:spcAft>
                        <a:buFont typeface="Symbol" panose="05050102010706020507" pitchFamily="18" charset="2"/>
                        <a:buChar char=""/>
                      </a:pPr>
                      <a:r>
                        <a:rPr lang="en-US" sz="1500" dirty="0">
                          <a:solidFill>
                            <a:srgbClr val="000000"/>
                          </a:solidFill>
                          <a:effectLst/>
                          <a:latin typeface="Calibri"/>
                          <a:ea typeface="Calibri" panose="020F0502020204030204" pitchFamily="34" charset="0"/>
                          <a:cs typeface="Calibri"/>
                        </a:rPr>
                        <a:t>Tetanus admin if appropriate?</a:t>
                      </a:r>
                      <a:endParaRPr lang="en-US" sz="1500" dirty="0">
                        <a:effectLst/>
                        <a:latin typeface="Calibri"/>
                        <a:ea typeface="Calibri" panose="020F0502020204030204" pitchFamily="34" charset="0"/>
                        <a:cs typeface="Calibri"/>
                      </a:endParaRPr>
                    </a:p>
                    <a:p>
                      <a:pPr marL="91440" marR="0" lvl="0" indent="-91440">
                        <a:lnSpc>
                          <a:spcPct val="107000"/>
                        </a:lnSpc>
                        <a:spcBef>
                          <a:spcPts val="0"/>
                        </a:spcBef>
                        <a:spcAft>
                          <a:spcPts val="0"/>
                        </a:spcAft>
                        <a:buFont typeface="Symbol" panose="05050102010706020507" pitchFamily="18" charset="2"/>
                        <a:buChar char=""/>
                      </a:pPr>
                      <a:r>
                        <a:rPr lang="en-US" sz="1500" dirty="0">
                          <a:solidFill>
                            <a:srgbClr val="000000"/>
                          </a:solidFill>
                          <a:effectLst/>
                          <a:latin typeface="Calibri"/>
                          <a:ea typeface="Calibri" panose="020F0502020204030204" pitchFamily="34" charset="0"/>
                          <a:cs typeface="Calibri"/>
                        </a:rPr>
                        <a:t>OR for I/D within 24 hours?</a:t>
                      </a:r>
                      <a:endParaRPr lang="en-US" sz="1500" dirty="0">
                        <a:effectLst/>
                        <a:latin typeface="Calibri"/>
                        <a:ea typeface="Calibri" panose="020F0502020204030204" pitchFamily="34" charset="0"/>
                        <a:cs typeface="Calibri"/>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b="1" dirty="0">
                          <a:effectLst/>
                          <a:latin typeface="Calibri"/>
                          <a:ea typeface="Calibri" panose="020F0502020204030204" pitchFamily="34" charset="0"/>
                          <a:cs typeface="Calibri"/>
                        </a:rPr>
                        <a:t>Standard L1</a:t>
                      </a:r>
                      <a:r>
                        <a:rPr lang="en-US" sz="1500" b="1" baseline="0" dirty="0">
                          <a:effectLst/>
                          <a:latin typeface="Calibri"/>
                          <a:ea typeface="Calibri" panose="020F0502020204030204" pitchFamily="34" charset="0"/>
                          <a:cs typeface="Calibri"/>
                        </a:rPr>
                        <a:t> </a:t>
                      </a:r>
                      <a:r>
                        <a:rPr lang="en-US" sz="1500" b="1" dirty="0">
                          <a:effectLst/>
                          <a:latin typeface="Calibri"/>
                          <a:ea typeface="Calibri" panose="020F0502020204030204" pitchFamily="34" charset="0"/>
                          <a:cs typeface="Calibri"/>
                        </a:rPr>
                        <a:t>CPG compliance responses:</a:t>
                      </a:r>
                      <a:endParaRPr lang="en-US" sz="1500" dirty="0">
                        <a:effectLst/>
                        <a:latin typeface="Calibri"/>
                        <a:ea typeface="Calibri" panose="020F0502020204030204" pitchFamily="34" charset="0"/>
                        <a:cs typeface="Calibri"/>
                      </a:endParaRPr>
                    </a:p>
                    <a:p>
                      <a:pPr marL="91440" marR="0" lvl="0" indent="-91440">
                        <a:lnSpc>
                          <a:spcPct val="107000"/>
                        </a:lnSpc>
                        <a:spcBef>
                          <a:spcPts val="0"/>
                        </a:spcBef>
                        <a:spcAft>
                          <a:spcPts val="800"/>
                        </a:spcAft>
                        <a:buFont typeface="Symbol" panose="05050102010706020507" pitchFamily="18" charset="2"/>
                        <a:buChar char=""/>
                      </a:pPr>
                      <a:r>
                        <a:rPr lang="en-US" sz="1500" dirty="0">
                          <a:solidFill>
                            <a:srgbClr val="00B050"/>
                          </a:solidFill>
                          <a:effectLst/>
                          <a:latin typeface="Calibri"/>
                          <a:ea typeface="Calibri" panose="020F0502020204030204" pitchFamily="34" charset="0"/>
                          <a:cs typeface="Calibri"/>
                        </a:rPr>
                        <a:t>(date) Care consistent with current Open Fracture Guideline. Care appropriate.</a:t>
                      </a:r>
                      <a:endParaRPr lang="en-US" sz="1500" dirty="0">
                        <a:effectLst/>
                        <a:latin typeface="Calibri"/>
                        <a:ea typeface="Calibri" panose="020F0502020204030204" pitchFamily="34" charset="0"/>
                        <a:cs typeface="Calibri"/>
                      </a:endParaRPr>
                    </a:p>
                    <a:p>
                      <a:pPr marL="91440" marR="0" lvl="0" indent="-91440">
                        <a:lnSpc>
                          <a:spcPct val="107000"/>
                        </a:lnSpc>
                        <a:spcBef>
                          <a:spcPts val="0"/>
                        </a:spcBef>
                        <a:spcAft>
                          <a:spcPts val="800"/>
                        </a:spcAft>
                        <a:buFont typeface="Symbol" panose="05050102010706020507" pitchFamily="18" charset="2"/>
                        <a:buChar char=""/>
                      </a:pPr>
                      <a:r>
                        <a:rPr lang="en-US" sz="1500" dirty="0">
                          <a:effectLst/>
                          <a:latin typeface="Calibri"/>
                          <a:ea typeface="Calibri" panose="020F0502020204030204" pitchFamily="34" charset="0"/>
                          <a:cs typeface="Calibri"/>
                        </a:rPr>
                        <a:t>(date) Care inconsistent with current Open Fracture Guideline. Referred to L2 for further review.</a:t>
                      </a:r>
                    </a:p>
                    <a:p>
                      <a:pPr marL="0" marR="0">
                        <a:lnSpc>
                          <a:spcPct val="107000"/>
                        </a:lnSpc>
                        <a:spcBef>
                          <a:spcPts val="0"/>
                        </a:spcBef>
                        <a:spcAft>
                          <a:spcPts val="0"/>
                        </a:spcAft>
                      </a:pPr>
                      <a:r>
                        <a:rPr lang="en-US" sz="1500" b="1" dirty="0">
                          <a:effectLst/>
                          <a:latin typeface="Calibri"/>
                          <a:ea typeface="Calibri" panose="020F0502020204030204" pitchFamily="34" charset="0"/>
                          <a:cs typeface="Calibri"/>
                        </a:rPr>
                        <a:t>Cases Referred to L2 review:</a:t>
                      </a:r>
                      <a:endParaRPr lang="en-US" sz="1500" dirty="0">
                        <a:effectLst/>
                        <a:latin typeface="Calibri"/>
                        <a:ea typeface="Calibri" panose="020F0502020204030204" pitchFamily="34" charset="0"/>
                        <a:cs typeface="Calibri"/>
                      </a:endParaRPr>
                    </a:p>
                    <a:p>
                      <a:pPr marL="171450" marR="0" indent="-171450">
                        <a:lnSpc>
                          <a:spcPct val="107000"/>
                        </a:lnSpc>
                        <a:spcBef>
                          <a:spcPts val="0"/>
                        </a:spcBef>
                        <a:spcAft>
                          <a:spcPts val="0"/>
                        </a:spcAft>
                        <a:buFont typeface="Arial" panose="020B0604020202020204" pitchFamily="34" charset="0"/>
                        <a:buChar char="•"/>
                      </a:pPr>
                      <a:r>
                        <a:rPr lang="en-US" sz="1500" dirty="0">
                          <a:solidFill>
                            <a:srgbClr val="00B050"/>
                          </a:solidFill>
                          <a:effectLst/>
                          <a:latin typeface="Calibri"/>
                          <a:ea typeface="Calibri" panose="020F0502020204030204" pitchFamily="34" charset="0"/>
                          <a:cs typeface="Calibri"/>
                        </a:rPr>
                        <a:t>[date] Care appropriate with acceptable deviation from current Open Fracture Guideline per provider clinical judgement.</a:t>
                      </a: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500" dirty="0">
                        <a:effectLst/>
                        <a:latin typeface="Calibri"/>
                        <a:ea typeface="Calibri" panose="020F0502020204030204" pitchFamily="34" charset="0"/>
                        <a:cs typeface="Calibri"/>
                      </a:endParaRPr>
                    </a:p>
                    <a:p>
                      <a:pPr marL="171450" marR="0" indent="-171450">
                        <a:lnSpc>
                          <a:spcPct val="107000"/>
                        </a:lnSpc>
                        <a:spcBef>
                          <a:spcPts val="0"/>
                        </a:spcBef>
                        <a:spcAft>
                          <a:spcPts val="0"/>
                        </a:spcAft>
                        <a:buFont typeface="Arial" panose="020B0604020202020204" pitchFamily="34" charset="0"/>
                        <a:buChar char="•"/>
                      </a:pPr>
                      <a:r>
                        <a:rPr lang="en-US" sz="1500" dirty="0">
                          <a:effectLst/>
                          <a:latin typeface="Calibri"/>
                          <a:ea typeface="Calibri" panose="020F0502020204030204" pitchFamily="34" charset="0"/>
                          <a:cs typeface="Calibri"/>
                        </a:rPr>
                        <a:t>[date] TMD and TPM review -Case details reviewed. </a:t>
                      </a:r>
                      <a:r>
                        <a:rPr lang="en-US" sz="1500" dirty="0">
                          <a:solidFill>
                            <a:srgbClr val="FF0000"/>
                          </a:solidFill>
                          <a:effectLst/>
                          <a:latin typeface="Calibri"/>
                          <a:ea typeface="Calibri" panose="020F0502020204030204" pitchFamily="34" charset="0"/>
                          <a:cs typeface="Calibri"/>
                        </a:rPr>
                        <a:t>*Details* </a:t>
                      </a:r>
                      <a:r>
                        <a:rPr lang="en-US" sz="1500" dirty="0">
                          <a:solidFill>
                            <a:srgbClr val="0E2145"/>
                          </a:solidFill>
                          <a:effectLst/>
                          <a:latin typeface="Calibri"/>
                          <a:ea typeface="Calibri" panose="020F0502020204030204" pitchFamily="34" charset="0"/>
                          <a:cs typeface="Calibri"/>
                        </a:rPr>
                        <a:t>OFIs – Closed/Referred to L3 for further review</a:t>
                      </a:r>
                      <a:r>
                        <a:rPr lang="en-US" sz="1500" dirty="0">
                          <a:solidFill>
                            <a:schemeClr val="tx1"/>
                          </a:solidFill>
                          <a:effectLst/>
                          <a:latin typeface="Calibri"/>
                          <a:ea typeface="Calibri" panose="020F0502020204030204" pitchFamily="34" charset="0"/>
                          <a:cs typeface="Calibri"/>
                        </a:rPr>
                        <a:t>.</a:t>
                      </a:r>
                      <a:r>
                        <a:rPr lang="en-US" sz="1500" dirty="0">
                          <a:solidFill>
                            <a:srgbClr val="FF0000"/>
                          </a:solidFill>
                          <a:effectLst/>
                          <a:latin typeface="Calibri"/>
                          <a:ea typeface="Calibri" panose="020F0502020204030204" pitchFamily="34" charset="0"/>
                          <a:cs typeface="Calibri"/>
                        </a:rPr>
                        <a:t> </a:t>
                      </a:r>
                      <a:endParaRPr lang="en-US" sz="1500" dirty="0">
                        <a:effectLst/>
                        <a:latin typeface="Calibri"/>
                        <a:ea typeface="Calibri" panose="020F0502020204030204" pitchFamily="34" charset="0"/>
                        <a:cs typeface="Calibri"/>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b="1" dirty="0">
                          <a:effectLst/>
                          <a:latin typeface="Calibri"/>
                          <a:ea typeface="Calibri" panose="020F0502020204030204" pitchFamily="34" charset="0"/>
                          <a:cs typeface="Calibri"/>
                        </a:rPr>
                        <a:t>OFI’s</a:t>
                      </a: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r>
                        <a:rPr lang="en-US" sz="1500" b="1" dirty="0">
                          <a:effectLst/>
                          <a:latin typeface="Calibri"/>
                          <a:ea typeface="Calibri" panose="020F0502020204030204" pitchFamily="34" charset="0"/>
                          <a:cs typeface="Calibri"/>
                        </a:rPr>
                        <a:t>Action Plan: </a:t>
                      </a:r>
                      <a:r>
                        <a:rPr lang="en-US" sz="1500" b="0" dirty="0">
                          <a:effectLst/>
                          <a:latin typeface="Calibri"/>
                          <a:ea typeface="Calibri" panose="020F0502020204030204" pitchFamily="34" charset="0"/>
                          <a:cs typeface="Calibri"/>
                        </a:rPr>
                        <a:t>Specific to case OFI</a:t>
                      </a:r>
                    </a:p>
                    <a:p>
                      <a:pPr marL="0" marR="0">
                        <a:lnSpc>
                          <a:spcPct val="107000"/>
                        </a:lnSpc>
                        <a:spcBef>
                          <a:spcPts val="0"/>
                        </a:spcBef>
                        <a:spcAft>
                          <a:spcPts val="0"/>
                        </a:spcAft>
                      </a:pPr>
                      <a:r>
                        <a:rPr lang="en-US" sz="1500" b="0" dirty="0">
                          <a:effectLst/>
                          <a:latin typeface="Calibri"/>
                          <a:ea typeface="Calibri" panose="020F0502020204030204" pitchFamily="34" charset="0"/>
                          <a:cs typeface="Calibri"/>
                        </a:rPr>
                        <a:t>i.e. Education of ED staff regarding Antibiotic administration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dirty="0">
                          <a:effectLst/>
                          <a:latin typeface="Calibri"/>
                          <a:ea typeface="Calibri" panose="020F0502020204030204" pitchFamily="34" charset="0"/>
                          <a:cs typeface="Calibri"/>
                        </a:rPr>
                        <a:t>Event Resolution Justification:</a:t>
                      </a:r>
                      <a:endParaRPr lang="en-US" sz="1500" dirty="0">
                        <a:effectLst/>
                        <a:latin typeface="Calibri"/>
                        <a:ea typeface="Calibri" panose="020F0502020204030204" pitchFamily="34" charset="0"/>
                        <a:cs typeface="Calibri"/>
                      </a:endParaRPr>
                    </a:p>
                    <a:p>
                      <a:pPr marL="0" marR="0">
                        <a:lnSpc>
                          <a:spcPct val="107000"/>
                        </a:lnSpc>
                        <a:spcBef>
                          <a:spcPts val="0"/>
                        </a:spcBef>
                        <a:spcAft>
                          <a:spcPts val="0"/>
                        </a:spcAft>
                      </a:pPr>
                      <a:r>
                        <a:rPr lang="en-US" sz="1500" dirty="0">
                          <a:effectLst/>
                          <a:latin typeface="Calibri"/>
                          <a:ea typeface="Calibri" panose="020F0502020204030204" pitchFamily="34" charset="0"/>
                          <a:cs typeface="Times New Roman"/>
                        </a:rPr>
                        <a:t>Increased compliance to Open Fx CPG through monitoring and reporting at PIPS meetings</a:t>
                      </a:r>
                      <a:endParaRPr lang="en-US" sz="13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300" dirty="0">
                        <a:effectLst/>
                        <a:latin typeface="Calibri"/>
                        <a:ea typeface="Calibri" panose="020F0502020204030204" pitchFamily="34" charset="0"/>
                        <a:cs typeface="Calibri"/>
                      </a:endParaRPr>
                    </a:p>
                  </a:txBody>
                  <a:tcPr marL="40664" marR="406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859680"/>
                  </a:ext>
                </a:extLst>
              </a:tr>
            </a:tbl>
          </a:graphicData>
        </a:graphic>
      </p:graphicFrame>
    </p:spTree>
    <p:extLst>
      <p:ext uri="{BB962C8B-B14F-4D97-AF65-F5344CB8AC3E}">
        <p14:creationId xmlns:p14="http://schemas.microsoft.com/office/powerpoint/2010/main" val="332765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8237"/>
            <a:r>
              <a:rPr lang="en-US" sz="3192" dirty="0">
                <a:latin typeface="Arial"/>
                <a:cs typeface="Arial"/>
              </a:rPr>
              <a:t>The Innovation in Action</a:t>
            </a:r>
          </a:p>
        </p:txBody>
      </p:sp>
    </p:spTree>
    <p:extLst>
      <p:ext uri="{BB962C8B-B14F-4D97-AF65-F5344CB8AC3E}">
        <p14:creationId xmlns:p14="http://schemas.microsoft.com/office/powerpoint/2010/main" val="23522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B35F-E9F8-6B1E-4B49-C6915DFC9D40}"/>
              </a:ext>
            </a:extLst>
          </p:cNvPr>
          <p:cNvSpPr>
            <a:spLocks noGrp="1"/>
          </p:cNvSpPr>
          <p:nvPr>
            <p:ph type="title"/>
          </p:nvPr>
        </p:nvSpPr>
        <p:spPr>
          <a:xfrm>
            <a:off x="456768" y="453447"/>
            <a:ext cx="11238494" cy="1000818"/>
          </a:xfrm>
        </p:spPr>
        <p:txBody>
          <a:bodyPr anchor="t">
            <a:normAutofit fontScale="90000"/>
          </a:bodyPr>
          <a:lstStyle/>
          <a:p>
            <a:pPr>
              <a:lnSpc>
                <a:spcPct val="90000"/>
              </a:lnSpc>
            </a:pPr>
            <a:r>
              <a:rPr lang="en-US" sz="2394" dirty="0"/>
              <a:t>“</a:t>
            </a:r>
            <a:r>
              <a:rPr lang="en-US" sz="2394" b="1" dirty="0"/>
              <a:t>Drinking from the firehose</a:t>
            </a:r>
            <a:r>
              <a:rPr lang="en-US" sz="2394" dirty="0"/>
              <a:t>” -is a metaphor explaining the experience of being presented with an overwhelming amount of new information while simultaneously attempting to understand, remember, and apply it.</a:t>
            </a:r>
          </a:p>
        </p:txBody>
      </p:sp>
      <p:pic>
        <p:nvPicPr>
          <p:cNvPr id="4" name="Picture 4" descr="A picture containing text, person&#10;&#10;Description automatically generated">
            <a:extLst>
              <a:ext uri="{FF2B5EF4-FFF2-40B4-BE49-F238E27FC236}">
                <a16:creationId xmlns:a16="http://schemas.microsoft.com/office/drawing/2014/main" id="{078C61B6-5F46-F1AB-6E31-3071F4A24A83}"/>
              </a:ext>
            </a:extLst>
          </p:cNvPr>
          <p:cNvPicPr>
            <a:picLocks noChangeAspect="1"/>
          </p:cNvPicPr>
          <p:nvPr/>
        </p:nvPicPr>
        <p:blipFill>
          <a:blip r:embed="rId3"/>
          <a:stretch>
            <a:fillRect/>
          </a:stretch>
        </p:blipFill>
        <p:spPr>
          <a:xfrm>
            <a:off x="1778946" y="1902574"/>
            <a:ext cx="8409260" cy="4376369"/>
          </a:xfrm>
          <a:prstGeom prst="rect">
            <a:avLst/>
          </a:prstGeom>
          <a:noFill/>
        </p:spPr>
      </p:pic>
    </p:spTree>
    <p:extLst>
      <p:ext uri="{BB962C8B-B14F-4D97-AF65-F5344CB8AC3E}">
        <p14:creationId xmlns:p14="http://schemas.microsoft.com/office/powerpoint/2010/main" val="43244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45EC7-4A59-F56B-2972-77823763CD56}"/>
              </a:ext>
            </a:extLst>
          </p:cNvPr>
          <p:cNvSpPr txBox="1"/>
          <p:nvPr/>
        </p:nvSpPr>
        <p:spPr>
          <a:xfrm>
            <a:off x="4523959" y="-48973"/>
            <a:ext cx="0" cy="0"/>
          </a:xfrm>
          <a:prstGeom prst="rect">
            <a:avLst/>
          </a:prstGeom>
          <a:noFill/>
        </p:spPr>
        <p:txBody>
          <a:bodyPr wrap="none" lIns="0" tIns="0" rIns="0" bIns="0" rtlCol="0">
            <a:noAutofit/>
          </a:bodyPr>
          <a:lstStyle/>
          <a:p>
            <a:endParaRPr lang="en-US" sz="1795"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D22C1E1-6642-77BD-639A-875C0C6014A9}"/>
              </a:ext>
            </a:extLst>
          </p:cNvPr>
          <p:cNvGrpSpPr/>
          <p:nvPr/>
        </p:nvGrpSpPr>
        <p:grpSpPr>
          <a:xfrm>
            <a:off x="1904052" y="1171599"/>
            <a:ext cx="8371447" cy="4278014"/>
            <a:chOff x="1442824" y="707094"/>
            <a:chExt cx="6294157" cy="3216468"/>
          </a:xfrm>
        </p:grpSpPr>
        <p:sp>
          <p:nvSpPr>
            <p:cNvPr id="9" name="Oval 8"/>
            <p:cNvSpPr/>
            <p:nvPr/>
          </p:nvSpPr>
          <p:spPr>
            <a:xfrm>
              <a:off x="3387437" y="1357746"/>
              <a:ext cx="2050472" cy="1627909"/>
            </a:xfrm>
            <a:prstGeom prst="ellipse">
              <a:avLst/>
            </a:prstGeom>
            <a:solidFill>
              <a:srgbClr val="A6093D"/>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5" dirty="0"/>
                <a:t>PIPS Process</a:t>
              </a:r>
            </a:p>
          </p:txBody>
        </p:sp>
        <p:cxnSp>
          <p:nvCxnSpPr>
            <p:cNvPr id="12" name="Straight Connector 11"/>
            <p:cNvCxnSpPr/>
            <p:nvPr/>
          </p:nvCxnSpPr>
          <p:spPr>
            <a:xfrm>
              <a:off x="3228109" y="983673"/>
              <a:ext cx="623455" cy="498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956464" y="1046018"/>
              <a:ext cx="564573" cy="464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437909" y="2237509"/>
              <a:ext cx="768928" cy="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66109" y="2112819"/>
              <a:ext cx="921328" cy="19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3"/>
            </p:cNvCxnSpPr>
            <p:nvPr/>
          </p:nvCxnSpPr>
          <p:spPr>
            <a:xfrm flipV="1">
              <a:off x="2852830" y="2747253"/>
              <a:ext cx="834892" cy="376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49417" y="2989158"/>
              <a:ext cx="6928" cy="696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0808" y="2770909"/>
              <a:ext cx="623455" cy="498764"/>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0800000" flipH="1" flipV="1">
              <a:off x="2566555" y="707094"/>
              <a:ext cx="1281545" cy="276066"/>
            </a:xfrm>
            <a:prstGeom prst="rect">
              <a:avLst/>
            </a:prstGeom>
            <a:noFill/>
            <a:ln w="28575">
              <a:solidFill>
                <a:srgbClr val="C00000"/>
              </a:solidFill>
            </a:ln>
          </p:spPr>
          <p:txBody>
            <a:bodyPr wrap="square" lIns="0" tIns="0" rIns="0" bIns="0" rtlCol="0">
              <a:noAutofit/>
            </a:bodyPr>
            <a:lstStyle/>
            <a:p>
              <a:pPr algn="ctr"/>
              <a:r>
                <a:rPr lang="en-US" sz="1795" dirty="0">
                  <a:solidFill>
                    <a:srgbClr val="0070C0"/>
                  </a:solidFill>
                  <a:latin typeface="Arial" panose="020B0604020202020204" pitchFamily="34" charset="0"/>
                  <a:cs typeface="Arial" panose="020B0604020202020204" pitchFamily="34" charset="0"/>
                </a:rPr>
                <a:t>Benchmarking</a:t>
              </a:r>
            </a:p>
          </p:txBody>
        </p:sp>
        <p:sp>
          <p:nvSpPr>
            <p:cNvPr id="27" name="Rectangle 26"/>
            <p:cNvSpPr/>
            <p:nvPr/>
          </p:nvSpPr>
          <p:spPr>
            <a:xfrm>
              <a:off x="4806821" y="751655"/>
              <a:ext cx="1633764"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Event Identification</a:t>
              </a:r>
            </a:p>
          </p:txBody>
        </p:sp>
        <p:sp>
          <p:nvSpPr>
            <p:cNvPr id="28" name="Rectangle 27"/>
            <p:cNvSpPr/>
            <p:nvPr/>
          </p:nvSpPr>
          <p:spPr>
            <a:xfrm>
              <a:off x="1442824" y="1960872"/>
              <a:ext cx="1039644"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Monitoring</a:t>
              </a:r>
            </a:p>
          </p:txBody>
        </p:sp>
        <p:sp>
          <p:nvSpPr>
            <p:cNvPr id="29" name="Rectangle 28"/>
            <p:cNvSpPr/>
            <p:nvPr/>
          </p:nvSpPr>
          <p:spPr>
            <a:xfrm>
              <a:off x="6237541" y="2099009"/>
              <a:ext cx="1499440"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Levels of Review</a:t>
              </a:r>
            </a:p>
          </p:txBody>
        </p:sp>
        <p:sp>
          <p:nvSpPr>
            <p:cNvPr id="30" name="Rectangle 29"/>
            <p:cNvSpPr/>
            <p:nvPr/>
          </p:nvSpPr>
          <p:spPr>
            <a:xfrm>
              <a:off x="5633602" y="3131173"/>
              <a:ext cx="1206980"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Action Plans</a:t>
              </a:r>
            </a:p>
          </p:txBody>
        </p:sp>
        <p:sp>
          <p:nvSpPr>
            <p:cNvPr id="31" name="Rectangle 30"/>
            <p:cNvSpPr/>
            <p:nvPr/>
          </p:nvSpPr>
          <p:spPr>
            <a:xfrm>
              <a:off x="1722920" y="2985700"/>
              <a:ext cx="1138720"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Compliance</a:t>
              </a:r>
            </a:p>
          </p:txBody>
        </p:sp>
        <p:sp>
          <p:nvSpPr>
            <p:cNvPr id="32" name="Rectangle 31"/>
            <p:cNvSpPr/>
            <p:nvPr/>
          </p:nvSpPr>
          <p:spPr>
            <a:xfrm>
              <a:off x="3703060" y="3646455"/>
              <a:ext cx="1551332" cy="277107"/>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Event Resolution</a:t>
              </a:r>
            </a:p>
          </p:txBody>
        </p:sp>
      </p:grpSp>
    </p:spTree>
    <p:extLst>
      <p:ext uri="{BB962C8B-B14F-4D97-AF65-F5344CB8AC3E}">
        <p14:creationId xmlns:p14="http://schemas.microsoft.com/office/powerpoint/2010/main" val="2605529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45EC7-4A59-F56B-2972-77823763CD56}"/>
              </a:ext>
            </a:extLst>
          </p:cNvPr>
          <p:cNvSpPr txBox="1"/>
          <p:nvPr/>
        </p:nvSpPr>
        <p:spPr>
          <a:xfrm>
            <a:off x="4523959" y="-48973"/>
            <a:ext cx="0" cy="0"/>
          </a:xfrm>
          <a:prstGeom prst="rect">
            <a:avLst/>
          </a:prstGeom>
          <a:noFill/>
        </p:spPr>
        <p:txBody>
          <a:bodyPr wrap="none" lIns="0" tIns="0" rIns="0" bIns="0" rtlCol="0">
            <a:noAutofit/>
          </a:bodyPr>
          <a:lstStyle/>
          <a:p>
            <a:endParaRPr lang="en-US" sz="1795"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EA6D386-047C-D846-5347-B2C61202CB4E}"/>
              </a:ext>
            </a:extLst>
          </p:cNvPr>
          <p:cNvGrpSpPr/>
          <p:nvPr/>
        </p:nvGrpSpPr>
        <p:grpSpPr>
          <a:xfrm>
            <a:off x="1182599" y="1666372"/>
            <a:ext cx="9310594" cy="2775237"/>
            <a:chOff x="927836" y="1142399"/>
            <a:chExt cx="7000264" cy="2086590"/>
          </a:xfrm>
        </p:grpSpPr>
        <p:sp>
          <p:nvSpPr>
            <p:cNvPr id="9" name="Oval 8"/>
            <p:cNvSpPr/>
            <p:nvPr/>
          </p:nvSpPr>
          <p:spPr>
            <a:xfrm>
              <a:off x="3387437" y="1357746"/>
              <a:ext cx="2050472" cy="162790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5" dirty="0"/>
                <a:t>PI Resources</a:t>
              </a:r>
            </a:p>
          </p:txBody>
        </p:sp>
        <p:cxnSp>
          <p:nvCxnSpPr>
            <p:cNvPr id="3" name="Straight Connector 2"/>
            <p:cNvCxnSpPr/>
            <p:nvPr/>
          </p:nvCxnSpPr>
          <p:spPr>
            <a:xfrm flipH="1">
              <a:off x="2348588" y="2478492"/>
              <a:ext cx="1101194" cy="20570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958335" y="2462645"/>
              <a:ext cx="1398889" cy="457246"/>
            </a:xfrm>
            <a:prstGeom prst="rect">
              <a:avLst/>
            </a:prstGeom>
            <a:noFill/>
            <a:ln w="28575">
              <a:solidFill>
                <a:srgbClr val="FFC000"/>
              </a:solidFill>
            </a:ln>
          </p:spPr>
          <p:txBody>
            <a:bodyPr wrap="square" lIns="0" tIns="0" rIns="0" bIns="0" rtlCol="0">
              <a:noAutofit/>
            </a:bodyPr>
            <a:lstStyle/>
            <a:p>
              <a:pPr algn="ctr"/>
              <a:r>
                <a:rPr lang="en-US" sz="1795" dirty="0">
                  <a:solidFill>
                    <a:srgbClr val="0070C0"/>
                  </a:solidFill>
                  <a:latin typeface="Arial" panose="020B0604020202020204" pitchFamily="34" charset="0"/>
                  <a:cs typeface="Arial" panose="020B0604020202020204" pitchFamily="34" charset="0"/>
                </a:rPr>
                <a:t>Hospital Event Resource</a:t>
              </a:r>
            </a:p>
          </p:txBody>
        </p:sp>
        <p:cxnSp>
          <p:nvCxnSpPr>
            <p:cNvPr id="33" name="Straight Connector 32"/>
            <p:cNvCxnSpPr/>
            <p:nvPr/>
          </p:nvCxnSpPr>
          <p:spPr>
            <a:xfrm flipH="1" flipV="1">
              <a:off x="2466109" y="1396089"/>
              <a:ext cx="1129986" cy="338649"/>
            </a:xfrm>
            <a:prstGeom prst="line">
              <a:avLst/>
            </a:prstGeom>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927836" y="1142399"/>
              <a:ext cx="1554915" cy="484793"/>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NTDS Data</a:t>
              </a:r>
            </a:p>
            <a:p>
              <a:pPr algn="ctr"/>
              <a:r>
                <a:rPr lang="en-US" sz="1795" dirty="0">
                  <a:solidFill>
                    <a:srgbClr val="0070C0"/>
                  </a:solidFill>
                  <a:latin typeface="Arial" panose="020B0604020202020204" pitchFamily="34" charset="0"/>
                  <a:cs typeface="Arial" panose="020B0604020202020204" pitchFamily="34" charset="0"/>
                </a:rPr>
                <a:t>Dictionary</a:t>
              </a:r>
            </a:p>
          </p:txBody>
        </p:sp>
        <p:cxnSp>
          <p:nvCxnSpPr>
            <p:cNvPr id="34" name="Straight Connector 33"/>
            <p:cNvCxnSpPr/>
            <p:nvPr/>
          </p:nvCxnSpPr>
          <p:spPr>
            <a:xfrm flipH="1">
              <a:off x="5307193" y="1421580"/>
              <a:ext cx="1078287" cy="371094"/>
            </a:xfrm>
            <a:prstGeom prst="line">
              <a:avLst/>
            </a:prstGeom>
          </p:spPr>
          <p:style>
            <a:lnRef idx="1">
              <a:schemeClr val="accent2"/>
            </a:lnRef>
            <a:fillRef idx="0">
              <a:schemeClr val="accent2"/>
            </a:fillRef>
            <a:effectRef idx="0">
              <a:schemeClr val="accent2"/>
            </a:effectRef>
            <a:fontRef idx="minor">
              <a:schemeClr val="tx1"/>
            </a:fontRef>
          </p:style>
        </p:cxnSp>
        <p:sp>
          <p:nvSpPr>
            <p:cNvPr id="19" name="Rectangle 18"/>
            <p:cNvSpPr/>
            <p:nvPr/>
          </p:nvSpPr>
          <p:spPr>
            <a:xfrm>
              <a:off x="6366001" y="1169161"/>
              <a:ext cx="1562099" cy="484793"/>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Clinical Practice Guidelines</a:t>
              </a:r>
            </a:p>
          </p:txBody>
        </p:sp>
        <p:cxnSp>
          <p:nvCxnSpPr>
            <p:cNvPr id="35" name="Straight Connector 34"/>
            <p:cNvCxnSpPr/>
            <p:nvPr/>
          </p:nvCxnSpPr>
          <p:spPr>
            <a:xfrm flipH="1" flipV="1">
              <a:off x="5307193" y="2544109"/>
              <a:ext cx="1129986" cy="338649"/>
            </a:xfrm>
            <a:prstGeom prst="line">
              <a:avLst/>
            </a:prstGeom>
          </p:spPr>
          <p:style>
            <a:lnRef idx="1">
              <a:schemeClr val="accent2"/>
            </a:lnRef>
            <a:fillRef idx="0">
              <a:schemeClr val="accent2"/>
            </a:fillRef>
            <a:effectRef idx="0">
              <a:schemeClr val="accent2"/>
            </a:effectRef>
            <a:fontRef idx="minor">
              <a:schemeClr val="tx1"/>
            </a:fontRef>
          </p:style>
        </p:cxnSp>
        <p:sp>
          <p:nvSpPr>
            <p:cNvPr id="22" name="Rectangle 21"/>
            <p:cNvSpPr/>
            <p:nvPr/>
          </p:nvSpPr>
          <p:spPr>
            <a:xfrm>
              <a:off x="6478567" y="2536510"/>
              <a:ext cx="1336964" cy="692479"/>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Trauma Liaisons Letter Templates</a:t>
              </a:r>
            </a:p>
          </p:txBody>
        </p:sp>
      </p:grpSp>
    </p:spTree>
    <p:extLst>
      <p:ext uri="{BB962C8B-B14F-4D97-AF65-F5344CB8AC3E}">
        <p14:creationId xmlns:p14="http://schemas.microsoft.com/office/powerpoint/2010/main" val="3823675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81200"/>
            <a:ext cx="12161838" cy="830997"/>
          </a:xfrm>
          <a:prstGeom prst="rect">
            <a:avLst/>
          </a:prstGeom>
          <a:noFill/>
        </p:spPr>
        <p:txBody>
          <a:bodyPr wrap="square" rtlCol="0">
            <a:spAutoFit/>
          </a:bodyPr>
          <a:lstStyle/>
          <a:p>
            <a:pPr algn="ctr"/>
            <a:r>
              <a:rPr lang="en-US" sz="4800" dirty="0">
                <a:solidFill>
                  <a:srgbClr val="D38E5F"/>
                </a:solidFill>
                <a:latin typeface="Franklin Gothic Demi" pitchFamily="34" charset="0"/>
              </a:rPr>
              <a:t>Housekeeping</a:t>
            </a:r>
          </a:p>
        </p:txBody>
      </p:sp>
      <p:sp>
        <p:nvSpPr>
          <p:cNvPr id="6" name="TextBox 5"/>
          <p:cNvSpPr txBox="1"/>
          <p:nvPr/>
        </p:nvSpPr>
        <p:spPr>
          <a:xfrm>
            <a:off x="0" y="3200400"/>
            <a:ext cx="12161838" cy="954107"/>
          </a:xfrm>
          <a:prstGeom prst="rect">
            <a:avLst/>
          </a:prstGeom>
          <a:noFill/>
        </p:spPr>
        <p:txBody>
          <a:bodyPr wrap="square" rtlCol="0">
            <a:spAutoFit/>
          </a:bodyPr>
          <a:lstStyle/>
          <a:p>
            <a:pPr algn="ctr"/>
            <a:r>
              <a:rPr lang="en-US" sz="2800" dirty="0">
                <a:latin typeface="Franklin Gothic Demi" pitchFamily="34" charset="0"/>
              </a:rPr>
              <a:t>Replay and Slides: </a:t>
            </a:r>
            <a:r>
              <a:rPr lang="en-US" sz="2800" dirty="0">
                <a:latin typeface="Franklin Gothic Medium" pitchFamily="34" charset="0"/>
              </a:rPr>
              <a:t>Will arrive by email on Monday</a:t>
            </a:r>
          </a:p>
          <a:p>
            <a:pPr algn="ctr"/>
            <a:r>
              <a:rPr lang="en-US" sz="2800" dirty="0">
                <a:latin typeface="Franklin Gothic Demi" pitchFamily="34" charset="0"/>
              </a:rPr>
              <a:t>Questions: </a:t>
            </a:r>
            <a:r>
              <a:rPr lang="en-US" sz="2800" dirty="0">
                <a:latin typeface="Franklin Gothic Medium" pitchFamily="34" charset="0"/>
              </a:rPr>
              <a:t>Click the Q&amp;A icon</a:t>
            </a:r>
          </a:p>
        </p:txBody>
      </p:sp>
      <p:cxnSp>
        <p:nvCxnSpPr>
          <p:cNvPr id="2" name="Straight Connector 1">
            <a:extLst>
              <a:ext uri="{FF2B5EF4-FFF2-40B4-BE49-F238E27FC236}">
                <a16:creationId xmlns:a16="http://schemas.microsoft.com/office/drawing/2014/main" id="{BC56B130-F395-59BC-A7DD-6E23F1D27405}"/>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27450B-B8BB-299E-C0ED-D7960A1DD545}"/>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spTree>
    <p:extLst>
      <p:ext uri="{BB962C8B-B14F-4D97-AF65-F5344CB8AC3E}">
        <p14:creationId xmlns:p14="http://schemas.microsoft.com/office/powerpoint/2010/main" val="2114746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45EC7-4A59-F56B-2972-77823763CD56}"/>
              </a:ext>
            </a:extLst>
          </p:cNvPr>
          <p:cNvSpPr txBox="1"/>
          <p:nvPr/>
        </p:nvSpPr>
        <p:spPr>
          <a:xfrm>
            <a:off x="4523959" y="-48973"/>
            <a:ext cx="0" cy="0"/>
          </a:xfrm>
          <a:prstGeom prst="rect">
            <a:avLst/>
          </a:prstGeom>
          <a:noFill/>
        </p:spPr>
        <p:txBody>
          <a:bodyPr wrap="none" lIns="0" tIns="0" rIns="0" bIns="0" rtlCol="0">
            <a:noAutofit/>
          </a:bodyPr>
          <a:lstStyle/>
          <a:p>
            <a:endParaRPr lang="en-US" sz="1795" dirty="0">
              <a:latin typeface="Arial" panose="020B0604020202020204" pitchFamily="34" charset="0"/>
              <a:cs typeface="Arial" panose="020B0604020202020204" pitchFamily="34" charset="0"/>
            </a:endParaRPr>
          </a:p>
        </p:txBody>
      </p:sp>
      <p:cxnSp>
        <p:nvCxnSpPr>
          <p:cNvPr id="12" name="Straight Connector 11"/>
          <p:cNvCxnSpPr/>
          <p:nvPr/>
        </p:nvCxnSpPr>
        <p:spPr>
          <a:xfrm>
            <a:off x="4293498" y="1316803"/>
            <a:ext cx="829217" cy="663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592270" y="1399724"/>
            <a:ext cx="750902" cy="617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232608" y="2984448"/>
            <a:ext cx="1022701" cy="4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80011" y="2818606"/>
            <a:ext cx="1225398" cy="2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3"/>
          </p:cNvCxnSpPr>
          <p:nvPr/>
        </p:nvCxnSpPr>
        <p:spPr>
          <a:xfrm flipV="1">
            <a:off x="3794364" y="3653865"/>
            <a:ext cx="1041506" cy="50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a:stCxn id="9" idx="4"/>
            <a:endCxn id="32" idx="0"/>
          </p:cNvCxnSpPr>
          <p:nvPr/>
        </p:nvCxnSpPr>
        <p:spPr>
          <a:xfrm>
            <a:off x="5828632" y="3979509"/>
            <a:ext cx="2496" cy="916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endCxn id="30" idx="0"/>
          </p:cNvCxnSpPr>
          <p:nvPr/>
        </p:nvCxnSpPr>
        <p:spPr>
          <a:xfrm>
            <a:off x="6739121" y="3730744"/>
            <a:ext cx="1165287" cy="715678"/>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0800000" flipH="1" flipV="1">
            <a:off x="3413608" y="948943"/>
            <a:ext cx="1704499" cy="367177"/>
          </a:xfrm>
          <a:prstGeom prst="rect">
            <a:avLst/>
          </a:prstGeom>
          <a:noFill/>
          <a:ln w="28575">
            <a:solidFill>
              <a:srgbClr val="C00000"/>
            </a:solidFill>
          </a:ln>
        </p:spPr>
        <p:txBody>
          <a:bodyPr wrap="square" lIns="0" tIns="0" rIns="0" bIns="0" rtlCol="0">
            <a:noAutofit/>
          </a:bodyPr>
          <a:lstStyle/>
          <a:p>
            <a:pPr algn="ctr"/>
            <a:r>
              <a:rPr lang="en-US" sz="1795" dirty="0">
                <a:solidFill>
                  <a:srgbClr val="0070C0"/>
                </a:solidFill>
                <a:latin typeface="Arial" panose="020B0604020202020204" pitchFamily="34" charset="0"/>
                <a:cs typeface="Arial" panose="020B0604020202020204" pitchFamily="34" charset="0"/>
              </a:rPr>
              <a:t>Benchmarking</a:t>
            </a:r>
          </a:p>
        </p:txBody>
      </p:sp>
      <p:sp>
        <p:nvSpPr>
          <p:cNvPr id="27" name="Rectangle 26"/>
          <p:cNvSpPr/>
          <p:nvPr/>
        </p:nvSpPr>
        <p:spPr>
          <a:xfrm>
            <a:off x="6399693" y="932971"/>
            <a:ext cx="2133918" cy="368562"/>
          </a:xfrm>
          <a:prstGeom prst="rect">
            <a:avLst/>
          </a:prstGeom>
          <a:ln w="28575">
            <a:solidFill>
              <a:srgbClr val="C00000"/>
            </a:solidFill>
          </a:ln>
        </p:spPr>
        <p:txBody>
          <a:bodyPr wrap="none">
            <a:spAutoFit/>
          </a:bodyPr>
          <a:lstStyle/>
          <a:p>
            <a:pPr algn="ctr"/>
            <a:r>
              <a:rPr lang="en-US" sz="1795" dirty="0">
                <a:solidFill>
                  <a:srgbClr val="0070C0"/>
                </a:solidFill>
                <a:latin typeface="Arial" panose="020B0604020202020204" pitchFamily="34" charset="0"/>
                <a:cs typeface="Arial" panose="020B0604020202020204" pitchFamily="34" charset="0"/>
              </a:rPr>
              <a:t>Event Identification</a:t>
            </a:r>
          </a:p>
        </p:txBody>
      </p:sp>
      <p:sp>
        <p:nvSpPr>
          <p:cNvPr id="28" name="Rectangle 27"/>
          <p:cNvSpPr/>
          <p:nvPr/>
        </p:nvSpPr>
        <p:spPr>
          <a:xfrm>
            <a:off x="2019688" y="2634396"/>
            <a:ext cx="1261884" cy="368562"/>
          </a:xfrm>
          <a:prstGeom prst="rect">
            <a:avLst/>
          </a:prstGeom>
          <a:ln w="28575">
            <a:solidFill>
              <a:srgbClr val="C00000"/>
            </a:solidFill>
          </a:ln>
        </p:spPr>
        <p:txBody>
          <a:bodyPr wrap="none">
            <a:spAutoFit/>
          </a:bodyPr>
          <a:lstStyle/>
          <a:p>
            <a:pPr algn="ctr"/>
            <a:r>
              <a:rPr lang="en-US" sz="1795" dirty="0">
                <a:solidFill>
                  <a:srgbClr val="0070C0"/>
                </a:solidFill>
                <a:latin typeface="Arial" panose="020B0604020202020204" pitchFamily="34" charset="0"/>
                <a:cs typeface="Arial" panose="020B0604020202020204" pitchFamily="34" charset="0"/>
              </a:rPr>
              <a:t>Monitoring</a:t>
            </a:r>
          </a:p>
        </p:txBody>
      </p:sp>
      <p:sp>
        <p:nvSpPr>
          <p:cNvPr id="29" name="Rectangle 28"/>
          <p:cNvSpPr/>
          <p:nvPr/>
        </p:nvSpPr>
        <p:spPr>
          <a:xfrm>
            <a:off x="8224607" y="2774616"/>
            <a:ext cx="2053689" cy="368562"/>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Levels of Review</a:t>
            </a:r>
          </a:p>
        </p:txBody>
      </p:sp>
      <p:sp>
        <p:nvSpPr>
          <p:cNvPr id="30" name="Rectangle 29"/>
          <p:cNvSpPr/>
          <p:nvPr/>
        </p:nvSpPr>
        <p:spPr>
          <a:xfrm>
            <a:off x="7107824" y="4446422"/>
            <a:ext cx="1593167" cy="368562"/>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Action Plans</a:t>
            </a:r>
          </a:p>
        </p:txBody>
      </p:sp>
      <p:sp>
        <p:nvSpPr>
          <p:cNvPr id="31" name="Rectangle 30"/>
          <p:cNvSpPr/>
          <p:nvPr/>
        </p:nvSpPr>
        <p:spPr>
          <a:xfrm>
            <a:off x="3041189" y="4173112"/>
            <a:ext cx="1554828" cy="368562"/>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Compliance</a:t>
            </a:r>
          </a:p>
        </p:txBody>
      </p:sp>
      <p:sp>
        <p:nvSpPr>
          <p:cNvPr id="32" name="Rectangle 31"/>
          <p:cNvSpPr/>
          <p:nvPr/>
        </p:nvSpPr>
        <p:spPr>
          <a:xfrm>
            <a:off x="4808553" y="4895834"/>
            <a:ext cx="2045149" cy="368562"/>
          </a:xfrm>
          <a:prstGeom prst="rect">
            <a:avLst/>
          </a:prstGeom>
          <a:ln w="28575">
            <a:solidFill>
              <a:srgbClr val="C00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Event Resolution</a:t>
            </a:r>
          </a:p>
        </p:txBody>
      </p:sp>
      <p:cxnSp>
        <p:nvCxnSpPr>
          <p:cNvPr id="3" name="Straight Connector 2"/>
          <p:cNvCxnSpPr/>
          <p:nvPr/>
        </p:nvCxnSpPr>
        <p:spPr>
          <a:xfrm flipH="1">
            <a:off x="3123704" y="3304964"/>
            <a:ext cx="1464626" cy="273588"/>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1274620" y="3283887"/>
            <a:ext cx="1860571" cy="608153"/>
          </a:xfrm>
          <a:prstGeom prst="rect">
            <a:avLst/>
          </a:prstGeom>
          <a:noFill/>
          <a:ln w="28575">
            <a:solidFill>
              <a:srgbClr val="FFC000"/>
            </a:solidFill>
          </a:ln>
        </p:spPr>
        <p:txBody>
          <a:bodyPr wrap="square" lIns="0" tIns="0" rIns="0" bIns="0" rtlCol="0">
            <a:noAutofit/>
          </a:bodyPr>
          <a:lstStyle/>
          <a:p>
            <a:pPr algn="ctr"/>
            <a:r>
              <a:rPr lang="en-US" sz="1795" dirty="0">
                <a:solidFill>
                  <a:srgbClr val="0070C0"/>
                </a:solidFill>
                <a:latin typeface="Arial" panose="020B0604020202020204" pitchFamily="34" charset="0"/>
                <a:cs typeface="Arial" panose="020B0604020202020204" pitchFamily="34" charset="0"/>
              </a:rPr>
              <a:t>Hospital Event Resource</a:t>
            </a:r>
          </a:p>
        </p:txBody>
      </p:sp>
      <p:cxnSp>
        <p:nvCxnSpPr>
          <p:cNvPr id="33" name="Straight Connector 32"/>
          <p:cNvCxnSpPr/>
          <p:nvPr/>
        </p:nvCxnSpPr>
        <p:spPr>
          <a:xfrm flipH="1" flipV="1">
            <a:off x="3280012" y="1865332"/>
            <a:ext cx="1308318" cy="527470"/>
          </a:xfrm>
          <a:prstGeom prst="line">
            <a:avLst/>
          </a:prstGeom>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1234055" y="1527913"/>
            <a:ext cx="2068091" cy="644792"/>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NTDS Data</a:t>
            </a:r>
          </a:p>
          <a:p>
            <a:pPr algn="ctr"/>
            <a:r>
              <a:rPr lang="en-US" sz="1795" dirty="0">
                <a:solidFill>
                  <a:srgbClr val="0070C0"/>
                </a:solidFill>
                <a:latin typeface="Arial" panose="020B0604020202020204" pitchFamily="34" charset="0"/>
                <a:cs typeface="Arial" panose="020B0604020202020204" pitchFamily="34" charset="0"/>
              </a:rPr>
              <a:t>Dictionary</a:t>
            </a:r>
          </a:p>
        </p:txBody>
      </p:sp>
      <p:cxnSp>
        <p:nvCxnSpPr>
          <p:cNvPr id="34" name="Straight Connector 33"/>
          <p:cNvCxnSpPr/>
          <p:nvPr/>
        </p:nvCxnSpPr>
        <p:spPr>
          <a:xfrm flipH="1">
            <a:off x="7058752" y="1899234"/>
            <a:ext cx="1434159" cy="493568"/>
          </a:xfrm>
          <a:prstGeom prst="line">
            <a:avLst/>
          </a:prstGeom>
        </p:spPr>
        <p:style>
          <a:lnRef idx="1">
            <a:schemeClr val="accent2"/>
          </a:lnRef>
          <a:fillRef idx="0">
            <a:schemeClr val="accent2"/>
          </a:fillRef>
          <a:effectRef idx="0">
            <a:schemeClr val="accent2"/>
          </a:effectRef>
          <a:fontRef idx="minor">
            <a:schemeClr val="tx1"/>
          </a:fontRef>
        </p:style>
      </p:cxnSp>
      <p:sp>
        <p:nvSpPr>
          <p:cNvPr id="19" name="Rectangle 18"/>
          <p:cNvSpPr/>
          <p:nvPr/>
        </p:nvSpPr>
        <p:spPr>
          <a:xfrm>
            <a:off x="8467003" y="1563509"/>
            <a:ext cx="2077646" cy="644792"/>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Clinical Practice Guidelines</a:t>
            </a:r>
          </a:p>
        </p:txBody>
      </p:sp>
      <p:cxnSp>
        <p:nvCxnSpPr>
          <p:cNvPr id="35" name="Straight Connector 34"/>
          <p:cNvCxnSpPr/>
          <p:nvPr/>
        </p:nvCxnSpPr>
        <p:spPr>
          <a:xfrm flipH="1" flipV="1">
            <a:off x="7058751" y="3392237"/>
            <a:ext cx="1502921" cy="450415"/>
          </a:xfrm>
          <a:prstGeom prst="line">
            <a:avLst/>
          </a:prstGeom>
        </p:spPr>
        <p:style>
          <a:lnRef idx="1">
            <a:schemeClr val="accent2"/>
          </a:lnRef>
          <a:fillRef idx="0">
            <a:schemeClr val="accent2"/>
          </a:fillRef>
          <a:effectRef idx="0">
            <a:schemeClr val="accent2"/>
          </a:effectRef>
          <a:fontRef idx="minor">
            <a:schemeClr val="tx1"/>
          </a:fontRef>
        </p:style>
      </p:cxnSp>
      <p:sp>
        <p:nvSpPr>
          <p:cNvPr id="22" name="Rectangle 21"/>
          <p:cNvSpPr/>
          <p:nvPr/>
        </p:nvSpPr>
        <p:spPr>
          <a:xfrm>
            <a:off x="8561673" y="3438292"/>
            <a:ext cx="1775890" cy="921021"/>
          </a:xfrm>
          <a:prstGeom prst="rect">
            <a:avLst/>
          </a:prstGeom>
          <a:ln w="28575">
            <a:solidFill>
              <a:srgbClr val="FFC000"/>
            </a:solidFill>
          </a:ln>
        </p:spPr>
        <p:txBody>
          <a:bodyPr wrap="square">
            <a:spAutoFit/>
          </a:bodyPr>
          <a:lstStyle/>
          <a:p>
            <a:pPr algn="ctr"/>
            <a:r>
              <a:rPr lang="en-US" sz="1795" dirty="0">
                <a:solidFill>
                  <a:srgbClr val="0070C0"/>
                </a:solidFill>
                <a:latin typeface="Arial" panose="020B0604020202020204" pitchFamily="34" charset="0"/>
                <a:cs typeface="Arial" panose="020B0604020202020204" pitchFamily="34" charset="0"/>
              </a:rPr>
              <a:t>Trauma Liaison Letter Templates</a:t>
            </a:r>
          </a:p>
        </p:txBody>
      </p:sp>
      <p:sp>
        <p:nvSpPr>
          <p:cNvPr id="9" name="Oval 8"/>
          <p:cNvSpPr/>
          <p:nvPr/>
        </p:nvSpPr>
        <p:spPr>
          <a:xfrm>
            <a:off x="4424655" y="1755881"/>
            <a:ext cx="2807953" cy="2223628"/>
          </a:xfrm>
          <a:prstGeom prst="ellipse">
            <a:avLst/>
          </a:prstGeom>
          <a:solidFill>
            <a:schemeClr val="accent3"/>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5" dirty="0"/>
              <a:t>PI Dictionary </a:t>
            </a:r>
          </a:p>
        </p:txBody>
      </p:sp>
    </p:spTree>
    <p:extLst>
      <p:ext uri="{BB962C8B-B14F-4D97-AF65-F5344CB8AC3E}">
        <p14:creationId xmlns:p14="http://schemas.microsoft.com/office/powerpoint/2010/main" val="362079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82D3-AD46-739A-4F84-9F054A284C96}"/>
              </a:ext>
            </a:extLst>
          </p:cNvPr>
          <p:cNvSpPr>
            <a:spLocks noGrp="1"/>
          </p:cNvSpPr>
          <p:nvPr>
            <p:ph type="title"/>
          </p:nvPr>
        </p:nvSpPr>
        <p:spPr/>
        <p:txBody>
          <a:bodyPr>
            <a:normAutofit fontScale="90000"/>
          </a:bodyPr>
          <a:lstStyle/>
          <a:p>
            <a:r>
              <a:rPr lang="en-US" dirty="0"/>
              <a:t>Hospital Event</a:t>
            </a:r>
            <a:br>
              <a:rPr lang="en-US" dirty="0"/>
            </a:br>
            <a:br>
              <a:rPr lang="en-US" dirty="0"/>
            </a:br>
            <a:endParaRPr lang="en-US" dirty="0"/>
          </a:p>
        </p:txBody>
      </p:sp>
      <p:graphicFrame>
        <p:nvGraphicFramePr>
          <p:cNvPr id="7" name="Table 6">
            <a:extLst>
              <a:ext uri="{FF2B5EF4-FFF2-40B4-BE49-F238E27FC236}">
                <a16:creationId xmlns:a16="http://schemas.microsoft.com/office/drawing/2014/main" id="{42EF2915-C09C-8DFE-53FF-5CB5B5B1A9B4}"/>
              </a:ext>
            </a:extLst>
          </p:cNvPr>
          <p:cNvGraphicFramePr>
            <a:graphicFrameLocks noGrp="1"/>
          </p:cNvGraphicFramePr>
          <p:nvPr>
            <p:extLst>
              <p:ext uri="{D42A27DB-BD31-4B8C-83A1-F6EECF244321}">
                <p14:modId xmlns:p14="http://schemas.microsoft.com/office/powerpoint/2010/main" val="1329202641"/>
              </p:ext>
            </p:extLst>
          </p:nvPr>
        </p:nvGraphicFramePr>
        <p:xfrm>
          <a:off x="352693" y="1103049"/>
          <a:ext cx="11480774" cy="5658105"/>
        </p:xfrm>
        <a:graphic>
          <a:graphicData uri="http://schemas.openxmlformats.org/drawingml/2006/table">
            <a:tbl>
              <a:tblPr firstRow="1" firstCol="1" bandRow="1"/>
              <a:tblGrid>
                <a:gridCol w="950710">
                  <a:extLst>
                    <a:ext uri="{9D8B030D-6E8A-4147-A177-3AD203B41FA5}">
                      <a16:colId xmlns:a16="http://schemas.microsoft.com/office/drawing/2014/main" val="24029647"/>
                    </a:ext>
                  </a:extLst>
                </a:gridCol>
                <a:gridCol w="1356779">
                  <a:extLst>
                    <a:ext uri="{9D8B030D-6E8A-4147-A177-3AD203B41FA5}">
                      <a16:colId xmlns:a16="http://schemas.microsoft.com/office/drawing/2014/main" val="237936369"/>
                    </a:ext>
                  </a:extLst>
                </a:gridCol>
                <a:gridCol w="1399582">
                  <a:extLst>
                    <a:ext uri="{9D8B030D-6E8A-4147-A177-3AD203B41FA5}">
                      <a16:colId xmlns:a16="http://schemas.microsoft.com/office/drawing/2014/main" val="832318289"/>
                    </a:ext>
                  </a:extLst>
                </a:gridCol>
                <a:gridCol w="1453411">
                  <a:extLst>
                    <a:ext uri="{9D8B030D-6E8A-4147-A177-3AD203B41FA5}">
                      <a16:colId xmlns:a16="http://schemas.microsoft.com/office/drawing/2014/main" val="2841113988"/>
                    </a:ext>
                  </a:extLst>
                </a:gridCol>
                <a:gridCol w="3788708">
                  <a:extLst>
                    <a:ext uri="{9D8B030D-6E8A-4147-A177-3AD203B41FA5}">
                      <a16:colId xmlns:a16="http://schemas.microsoft.com/office/drawing/2014/main" val="3248979493"/>
                    </a:ext>
                  </a:extLst>
                </a:gridCol>
                <a:gridCol w="2531584">
                  <a:extLst>
                    <a:ext uri="{9D8B030D-6E8A-4147-A177-3AD203B41FA5}">
                      <a16:colId xmlns:a16="http://schemas.microsoft.com/office/drawing/2014/main" val="1692088522"/>
                    </a:ext>
                  </a:extLst>
                </a:gridCol>
              </a:tblGrid>
              <a:tr h="1748011">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Benchmark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Goal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(If applicable)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Report out forum &amp; cadence</a:t>
                      </a:r>
                      <a:endParaRPr lang="en-U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CODE/AUDIT FILTER NAME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Definition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Hyperlinked resources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Level of review required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Who can close the event?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Essential information (include in discussion)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Hospital day number format: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HD # MM/DD/YYYY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Standard verbiage or Considerations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Appropriate per policy/guideline/SOP</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Inappropriate/OFI/review details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OFI &amp; Event Resolution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Action Plan:</a:t>
                      </a:r>
                      <a:r>
                        <a:rPr lang="en-US" sz="1200" dirty="0">
                          <a:effectLst/>
                          <a:latin typeface="Calibri" panose="020F0502020204030204" pitchFamily="34" charset="0"/>
                          <a:ea typeface="Calibri" panose="020F0502020204030204" pitchFamily="34" charset="0"/>
                          <a:cs typeface="Calibri" panose="020F0502020204030204" pitchFamily="34" charset="0"/>
                        </a:rPr>
                        <a:t> Include timeframe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Event Resolution</a:t>
                      </a:r>
                    </a:p>
                    <a:p>
                      <a:pPr marL="0" marR="0" lvl="0" indent="0" algn="l" defTabSz="685800" rtl="0" eaLnBrk="1" fontAlgn="auto" latinLnBrk="0" hangingPunct="1">
                        <a:lnSpc>
                          <a:spcPct val="107000"/>
                        </a:lnSpc>
                        <a:spcBef>
                          <a:spcPts val="0"/>
                        </a:spcBef>
                        <a:spcAft>
                          <a:spcPts val="0"/>
                        </a:spcAft>
                        <a:buClrTx/>
                        <a:buSzTx/>
                        <a:buFontTx/>
                        <a:buNone/>
                        <a:tabLst/>
                        <a:defRPr/>
                      </a:pPr>
                      <a:r>
                        <a:rPr lang="en-US" sz="1200" i="1" u="sng" dirty="0">
                          <a:effectLst/>
                          <a:latin typeface="Calibri" panose="020F0502020204030204" pitchFamily="34" charset="0"/>
                          <a:ea typeface="Calibri" panose="020F0502020204030204" pitchFamily="34" charset="0"/>
                          <a:cs typeface="Calibri" panose="020F0502020204030204" pitchFamily="34" charset="0"/>
                        </a:rPr>
                        <a:t>(Use only if OFI identified with OFI action plan)</a:t>
                      </a:r>
                      <a:endParaRPr lang="en-US" sz="1200" i="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Future similar patients are less likely to experience this event because....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214" marR="91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30291497"/>
                  </a:ext>
                </a:extLst>
              </a:tr>
              <a:tr h="3894997">
                <a:tc>
                  <a:txBody>
                    <a:bodyPr/>
                    <a:lstStyle/>
                    <a:p>
                      <a:pPr marL="0" marR="0" lvl="0" indent="0" algn="ctr">
                        <a:lnSpc>
                          <a:spcPct val="107000"/>
                        </a:lnSpc>
                        <a:spcBef>
                          <a:spcPts val="0"/>
                        </a:spcBef>
                        <a:spcAft>
                          <a:spcPts val="0"/>
                        </a:spcAft>
                        <a:buFont typeface="Symbol" panose="05050102010706020507" pitchFamily="18" charset="2"/>
                        <a:buNone/>
                      </a:pPr>
                      <a:r>
                        <a:rPr lang="en-US" sz="1500" dirty="0">
                          <a:effectLst/>
                          <a:latin typeface="Calibri"/>
                          <a:ea typeface="Calibri" panose="020F0502020204030204" pitchFamily="34" charset="0"/>
                          <a:cs typeface="Times New Roman"/>
                        </a:rPr>
                        <a:t>TQIP Odds Ratio &lt;1</a:t>
                      </a:r>
                    </a:p>
                    <a:p>
                      <a:pPr marL="0" marR="0" lvl="0" indent="0" algn="ctr">
                        <a:lnSpc>
                          <a:spcPct val="107000"/>
                        </a:lnSpc>
                        <a:spcBef>
                          <a:spcPts val="0"/>
                        </a:spcBef>
                        <a:spcAft>
                          <a:spcPts val="0"/>
                        </a:spcAft>
                        <a:buFont typeface="Symbol" panose="05050102010706020507" pitchFamily="18" charset="2"/>
                        <a:buNone/>
                      </a:pPr>
                      <a:endParaRPr lang="en-US" sz="1500" dirty="0">
                        <a:effectLst/>
                        <a:latin typeface="Calibri"/>
                        <a:ea typeface="Calibri" panose="020F0502020204030204" pitchFamily="34" charset="0"/>
                        <a:cs typeface="Times New Roman"/>
                      </a:endParaRPr>
                    </a:p>
                    <a:p>
                      <a:pPr marL="0" marR="0" lvl="0" indent="0" algn="ctr">
                        <a:lnSpc>
                          <a:spcPct val="107000"/>
                        </a:lnSpc>
                        <a:spcBef>
                          <a:spcPts val="0"/>
                        </a:spcBef>
                        <a:spcAft>
                          <a:spcPts val="0"/>
                        </a:spcAft>
                        <a:buFont typeface="Symbol" panose="05050102010706020507" pitchFamily="18" charset="2"/>
                        <a:buNone/>
                      </a:pPr>
                      <a:r>
                        <a:rPr lang="en-US" sz="1500" b="1" dirty="0">
                          <a:solidFill>
                            <a:schemeClr val="tx2"/>
                          </a:solidFill>
                          <a:effectLst/>
                          <a:latin typeface="Calibri"/>
                          <a:ea typeface="Calibri" panose="020F0502020204030204" pitchFamily="34" charset="0"/>
                          <a:cs typeface="Times New Roman"/>
                        </a:rPr>
                        <a:t>Trauma Operation Meeting</a:t>
                      </a:r>
                    </a:p>
                    <a:p>
                      <a:pPr marL="0" marR="0" lvl="0" indent="0" algn="ctr">
                        <a:lnSpc>
                          <a:spcPct val="107000"/>
                        </a:lnSpc>
                        <a:spcBef>
                          <a:spcPts val="0"/>
                        </a:spcBef>
                        <a:spcAft>
                          <a:spcPts val="0"/>
                        </a:spcAft>
                        <a:buFont typeface="Symbol" panose="05050102010706020507" pitchFamily="18" charset="2"/>
                        <a:buNone/>
                      </a:pPr>
                      <a:endParaRPr lang="en-US" sz="15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lnSpc>
                          <a:spcPct val="107000"/>
                        </a:lnSpc>
                        <a:spcBef>
                          <a:spcPts val="0"/>
                        </a:spcBef>
                        <a:spcAft>
                          <a:spcPts val="0"/>
                        </a:spcAft>
                        <a:buFont typeface="Symbol" panose="05050102010706020507" pitchFamily="18" charset="2"/>
                        <a:buNone/>
                      </a:pPr>
                      <a:r>
                        <a:rPr lang="en-US" sz="1500" b="1" dirty="0">
                          <a:solidFill>
                            <a:schemeClr val="tx2"/>
                          </a:solidFill>
                          <a:effectLst/>
                          <a:latin typeface="Calibri"/>
                          <a:ea typeface="Calibri" panose="020F0502020204030204" pitchFamily="34" charset="0"/>
                          <a:cs typeface="Times New Roman"/>
                        </a:rPr>
                        <a:t>Quarterly</a:t>
                      </a:r>
                    </a:p>
                    <a:p>
                      <a:pPr marL="0" marR="0">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b="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COMP_REV</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 Hospital Event Review using: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5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2023 NTDB Definitions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L1 -</a:t>
                      </a:r>
                    </a:p>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When treated appropriately per guidelines</a:t>
                      </a:r>
                    </a:p>
                    <a:p>
                      <a:pPr marL="91440" marR="0">
                        <a:lnSpc>
                          <a:spcPct val="107000"/>
                        </a:lnSpc>
                        <a:spcBef>
                          <a:spcPts val="0"/>
                        </a:spcBef>
                        <a:spcAft>
                          <a:spcPts val="0"/>
                        </a:spcAft>
                      </a:pPr>
                      <a:r>
                        <a:rPr lang="en-US" sz="15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TNC, TPM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L2</a:t>
                      </a:r>
                    </a:p>
                    <a:p>
                      <a:pPr marL="91440" marR="0">
                        <a:lnSpc>
                          <a:spcPct val="107000"/>
                        </a:lnSpc>
                        <a:spcBef>
                          <a:spcPts val="0"/>
                        </a:spcBef>
                        <a:spcAft>
                          <a:spcPts val="0"/>
                        </a:spcAft>
                      </a:pPr>
                      <a:r>
                        <a:rPr lang="en-US" sz="15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TPM, TMD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nSpc>
                          <a:spcPct val="107000"/>
                        </a:lnSpc>
                        <a:spcBef>
                          <a:spcPts val="0"/>
                        </a:spcBef>
                        <a:spcAft>
                          <a:spcPts val="0"/>
                        </a:spcAft>
                      </a:pPr>
                      <a:r>
                        <a:rPr lang="en-US" sz="13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Refer to Hospital Event PI audit filter/critiques resource</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L1 Review: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[date] NTDB *Hospital Event* hospital event criteria reviewed.  Appropriate interventions per standard of care.  Does not Meet/Meets NTDB reporting criteria.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[date] NTDB *Hospital Event* hospital event criteria reviewed.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*Details*</a:t>
                      </a:r>
                      <a:r>
                        <a:rPr lang="en-US" sz="1200" dirty="0">
                          <a:effectLst/>
                          <a:latin typeface="Calibri" panose="020F0502020204030204" pitchFamily="34" charset="0"/>
                          <a:ea typeface="Calibri" panose="020F0502020204030204" pitchFamily="34" charset="0"/>
                          <a:cs typeface="Calibri" panose="020F0502020204030204" pitchFamily="34" charset="0"/>
                        </a:rPr>
                        <a:t> Referred to L2 for further discussion of hospital event.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Cases Referred to L2 Review: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[date] TMD and TPM discussed NTDB *Hospital Event* hospital event criteria.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*Details*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*Does not meet/Meets NTDB reporting criteria*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Appropriate *Hospital Event* management.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(date) TMD and TPM discussed NTDB *Hospital Event* hospital event criteria.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*Details*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*Does not meet/Meets NTDB reporting criteria*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*Hospital Event* management.</a:t>
                      </a:r>
                      <a:r>
                        <a:rPr lang="en-US" sz="1200" baseline="0"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Referred to L3 for further discussion.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OFIs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Action Plan </a:t>
                      </a:r>
                      <a:r>
                        <a:rPr lang="en-US" sz="1500" b="0" dirty="0">
                          <a:effectLst/>
                          <a:latin typeface="Calibri" panose="020F0502020204030204" pitchFamily="34" charset="0"/>
                          <a:ea typeface="Calibri" panose="020F0502020204030204" pitchFamily="34" charset="0"/>
                          <a:cs typeface="Times New Roman" panose="02020603050405020304" pitchFamily="18" charset="0"/>
                        </a:rPr>
                        <a:t>S</a:t>
                      </a:r>
                      <a:r>
                        <a:rPr lang="en-US" sz="1500" dirty="0">
                          <a:effectLst/>
                          <a:latin typeface="Calibri" panose="020F0502020204030204" pitchFamily="34" charset="0"/>
                          <a:ea typeface="Calibri" panose="020F0502020204030204" pitchFamily="34" charset="0"/>
                          <a:cs typeface="Times New Roman" panose="02020603050405020304" pitchFamily="18" charset="0"/>
                        </a:rPr>
                        <a:t>pecific to the event</a:t>
                      </a:r>
                    </a:p>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Calibri" panose="020F0502020204030204" pitchFamily="34" charset="0"/>
                        </a:rPr>
                        <a:t>Event Resolution Justification: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500" dirty="0">
                          <a:effectLst/>
                          <a:latin typeface="Calibri" panose="020F0502020204030204" pitchFamily="34" charset="0"/>
                          <a:ea typeface="Calibri" panose="020F0502020204030204" pitchFamily="34" charset="0"/>
                          <a:cs typeface="Calibri" panose="020F0502020204030204" pitchFamily="34" charset="0"/>
                        </a:rPr>
                        <a:t>Will continue to trend all NTDB hospital events for future reporting per PI plan and TQIP reporting cycle.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2083" marR="82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919048"/>
                  </a:ext>
                </a:extLst>
              </a:tr>
            </a:tbl>
          </a:graphicData>
        </a:graphic>
      </p:graphicFrame>
      <p:pic>
        <p:nvPicPr>
          <p:cNvPr id="5" name="Picture 4" descr="Mouse Cursor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9884" y="4649238"/>
            <a:ext cx="423085" cy="711467"/>
          </a:xfrm>
          <a:prstGeom prst="rect">
            <a:avLst/>
          </a:prstGeom>
        </p:spPr>
      </p:pic>
      <p:pic>
        <p:nvPicPr>
          <p:cNvPr id="8" name="Picture 7" descr="Mouse Cursor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156" y="3901665"/>
            <a:ext cx="423085" cy="711467"/>
          </a:xfrm>
          <a:prstGeom prst="rect">
            <a:avLst/>
          </a:prstGeom>
        </p:spPr>
      </p:pic>
      <p:pic>
        <p:nvPicPr>
          <p:cNvPr id="4" name="Picture 3"/>
          <p:cNvPicPr>
            <a:picLocks noChangeAspect="1"/>
          </p:cNvPicPr>
          <p:nvPr/>
        </p:nvPicPr>
        <p:blipFill>
          <a:blip r:embed="rId5"/>
          <a:stretch>
            <a:fillRect/>
          </a:stretch>
        </p:blipFill>
        <p:spPr>
          <a:xfrm>
            <a:off x="2839024" y="954379"/>
            <a:ext cx="8695403" cy="433411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stretch>
            <a:fillRect/>
          </a:stretch>
        </p:blipFill>
        <p:spPr>
          <a:xfrm>
            <a:off x="2982470" y="1064222"/>
            <a:ext cx="8873498" cy="39353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246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5118DCB-1DC0-FB36-635A-685A2E5FA0FD}"/>
              </a:ext>
            </a:extLst>
          </p:cNvPr>
          <p:cNvGraphicFramePr>
            <a:graphicFrameLocks noGrp="1"/>
          </p:cNvGraphicFramePr>
          <p:nvPr>
            <p:extLst>
              <p:ext uri="{D42A27DB-BD31-4B8C-83A1-F6EECF244321}">
                <p14:modId xmlns:p14="http://schemas.microsoft.com/office/powerpoint/2010/main" val="3127694230"/>
              </p:ext>
            </p:extLst>
          </p:nvPr>
        </p:nvGraphicFramePr>
        <p:xfrm>
          <a:off x="483356" y="363636"/>
          <a:ext cx="5516485" cy="5583396"/>
        </p:xfrm>
        <a:graphic>
          <a:graphicData uri="http://schemas.openxmlformats.org/drawingml/2006/table">
            <a:tbl>
              <a:tblPr firstRow="1" firstCol="1" bandRow="1">
                <a:tableStyleId>{BC89EF96-8CEA-46FF-86C4-4CE0E7609802}</a:tableStyleId>
              </a:tblPr>
              <a:tblGrid>
                <a:gridCol w="1101251">
                  <a:extLst>
                    <a:ext uri="{9D8B030D-6E8A-4147-A177-3AD203B41FA5}">
                      <a16:colId xmlns:a16="http://schemas.microsoft.com/office/drawing/2014/main" val="1362006894"/>
                    </a:ext>
                  </a:extLst>
                </a:gridCol>
                <a:gridCol w="4415234">
                  <a:extLst>
                    <a:ext uri="{9D8B030D-6E8A-4147-A177-3AD203B41FA5}">
                      <a16:colId xmlns:a16="http://schemas.microsoft.com/office/drawing/2014/main" val="3677143151"/>
                    </a:ext>
                  </a:extLst>
                </a:gridCol>
              </a:tblGrid>
              <a:tr h="258177">
                <a:tc gridSpan="2">
                  <a:txBody>
                    <a:bodyPr/>
                    <a:lstStyle/>
                    <a:p>
                      <a:pPr marL="0" marR="0" algn="ctr">
                        <a:lnSpc>
                          <a:spcPct val="115000"/>
                        </a:lnSpc>
                        <a:spcBef>
                          <a:spcPts val="0"/>
                        </a:spcBef>
                        <a:spcAft>
                          <a:spcPts val="0"/>
                        </a:spcAft>
                      </a:pPr>
                      <a:r>
                        <a:rPr lang="en-US" sz="1200" dirty="0">
                          <a:solidFill>
                            <a:schemeClr val="tx1"/>
                          </a:solidFill>
                          <a:effectLst/>
                        </a:rPr>
                        <a:t>PI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nchor="ctr"/>
                </a:tc>
                <a:tc hMerge="1">
                  <a:txBody>
                    <a:bodyPr/>
                    <a:lstStyle/>
                    <a:p>
                      <a:endParaRPr lang="en-US"/>
                    </a:p>
                  </a:txBody>
                  <a:tcPr/>
                </a:tc>
                <a:extLst>
                  <a:ext uri="{0D108BD9-81ED-4DB2-BD59-A6C34878D82A}">
                    <a16:rowId xmlns:a16="http://schemas.microsoft.com/office/drawing/2014/main" val="1707982096"/>
                  </a:ext>
                </a:extLst>
              </a:tr>
              <a:tr h="651091">
                <a:tc>
                  <a:txBody>
                    <a:bodyPr/>
                    <a:lstStyle/>
                    <a:p>
                      <a:pPr marL="0" marR="0">
                        <a:lnSpc>
                          <a:spcPct val="115000"/>
                        </a:lnSpc>
                        <a:spcBef>
                          <a:spcPts val="0"/>
                        </a:spcBef>
                        <a:spcAft>
                          <a:spcPts val="0"/>
                        </a:spcAft>
                      </a:pPr>
                      <a:r>
                        <a:rPr lang="en-US" sz="1200" dirty="0">
                          <a:solidFill>
                            <a:schemeClr val="tx1"/>
                          </a:solidFill>
                          <a:effectLst/>
                        </a:rPr>
                        <a:t>Review Topic</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Complication Review- Deep Venous Thrombosis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406603942"/>
                  </a:ext>
                </a:extLst>
              </a:tr>
              <a:tr h="206940">
                <a:tc>
                  <a:txBody>
                    <a:bodyPr/>
                    <a:lstStyle/>
                    <a:p>
                      <a:pPr marL="0" marR="0">
                        <a:lnSpc>
                          <a:spcPct val="115000"/>
                        </a:lnSpc>
                        <a:spcBef>
                          <a:spcPts val="0"/>
                        </a:spcBef>
                        <a:spcAft>
                          <a:spcPts val="0"/>
                        </a:spcAft>
                      </a:pPr>
                      <a:r>
                        <a:rPr lang="en-US" sz="1200" dirty="0">
                          <a:solidFill>
                            <a:schemeClr val="tx1"/>
                          </a:solidFill>
                          <a:effectLst/>
                        </a:rPr>
                        <a:t>Date Identified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5/3/23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2917629935"/>
                  </a:ext>
                </a:extLst>
              </a:tr>
              <a:tr h="483642">
                <a:tc>
                  <a:txBody>
                    <a:bodyPr/>
                    <a:lstStyle/>
                    <a:p>
                      <a:pPr marL="0" marR="0">
                        <a:lnSpc>
                          <a:spcPct val="115000"/>
                        </a:lnSpc>
                        <a:spcBef>
                          <a:spcPts val="0"/>
                        </a:spcBef>
                        <a:spcAft>
                          <a:spcPts val="0"/>
                        </a:spcAft>
                      </a:pPr>
                      <a:r>
                        <a:rPr lang="en-US" sz="1200" dirty="0">
                          <a:solidFill>
                            <a:schemeClr val="tx1"/>
                          </a:solidFill>
                          <a:effectLst/>
                        </a:rPr>
                        <a:t>Highest Level of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L2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1002193830"/>
                  </a:ext>
                </a:extLst>
              </a:tr>
              <a:tr h="3973711">
                <a:tc>
                  <a:txBody>
                    <a:bodyPr/>
                    <a:lstStyle/>
                    <a:p>
                      <a:pPr marL="0" marR="0">
                        <a:lnSpc>
                          <a:spcPct val="115000"/>
                        </a:lnSpc>
                        <a:spcBef>
                          <a:spcPts val="0"/>
                        </a:spcBef>
                        <a:spcAft>
                          <a:spcPts val="0"/>
                        </a:spcAft>
                      </a:pPr>
                      <a:r>
                        <a:rPr lang="en-US" sz="1200" dirty="0">
                          <a:solidFill>
                            <a:schemeClr val="tx1"/>
                          </a:solidFill>
                          <a:effectLst/>
                        </a:rPr>
                        <a:t>Primary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5/3/2023 TNC review – </a:t>
                      </a:r>
                    </a:p>
                    <a:p>
                      <a:pPr marL="0" marR="0">
                        <a:lnSpc>
                          <a:spcPct val="115000"/>
                        </a:lnSpc>
                        <a:spcBef>
                          <a:spcPts val="0"/>
                        </a:spcBef>
                        <a:spcAft>
                          <a:spcPts val="0"/>
                        </a:spcAft>
                      </a:pPr>
                      <a:r>
                        <a:rPr lang="en-US" sz="1200" dirty="0">
                          <a:effectLst/>
                        </a:rPr>
                        <a:t>NTDB DVT hospital event criteria reviewed.</a:t>
                      </a:r>
                    </a:p>
                    <a:p>
                      <a:pPr marL="0" marR="0">
                        <a:lnSpc>
                          <a:spcPct val="115000"/>
                        </a:lnSpc>
                        <a:spcBef>
                          <a:spcPts val="0"/>
                        </a:spcBef>
                        <a:spcAft>
                          <a:spcPts val="0"/>
                        </a:spcAft>
                      </a:pPr>
                      <a:r>
                        <a:rPr lang="en-US" sz="1200" dirty="0">
                          <a:effectLst/>
                        </a:rPr>
                        <a:t>HD4 5/1/2023 </a:t>
                      </a:r>
                    </a:p>
                    <a:p>
                      <a:pPr marL="0" marR="0">
                        <a:lnSpc>
                          <a:spcPct val="115000"/>
                        </a:lnSpc>
                        <a:spcBef>
                          <a:spcPts val="0"/>
                        </a:spcBef>
                        <a:spcAft>
                          <a:spcPts val="0"/>
                        </a:spcAft>
                      </a:pPr>
                      <a:r>
                        <a:rPr lang="en-US" sz="1200" dirty="0">
                          <a:effectLst/>
                        </a:rPr>
                        <a:t>-Trauma Surgeon notes RLE swelling, VTE prophylaxis held per Neurosurgery due to Spinal Cord Injury needing operative repair.</a:t>
                      </a:r>
                    </a:p>
                    <a:p>
                      <a:pPr marL="0" marR="0">
                        <a:lnSpc>
                          <a:spcPct val="115000"/>
                        </a:lnSpc>
                        <a:spcBef>
                          <a:spcPts val="0"/>
                        </a:spcBef>
                        <a:spcAft>
                          <a:spcPts val="0"/>
                        </a:spcAft>
                      </a:pPr>
                      <a:r>
                        <a:rPr lang="en-US" sz="1200" dirty="0">
                          <a:effectLst/>
                        </a:rPr>
                        <a:t>-Bilateral upper and lower extremity duplexes revealed extensive DVT of L axillary artery, and right superficial thrombosis. </a:t>
                      </a:r>
                    </a:p>
                    <a:p>
                      <a:pPr marL="0" marR="0">
                        <a:lnSpc>
                          <a:spcPct val="115000"/>
                        </a:lnSpc>
                        <a:spcBef>
                          <a:spcPts val="0"/>
                        </a:spcBef>
                        <a:spcAft>
                          <a:spcPts val="0"/>
                        </a:spcAft>
                      </a:pPr>
                      <a:r>
                        <a:rPr lang="en-US" sz="1200" dirty="0">
                          <a:effectLst/>
                        </a:rPr>
                        <a:t>-Neurosurgery okay w/heparin gtt, no bolus, and goal PTT 40-60 to start 8 hours after spinal drains are discontinued.</a:t>
                      </a:r>
                    </a:p>
                    <a:p>
                      <a:pPr marL="0" marR="0">
                        <a:lnSpc>
                          <a:spcPct val="115000"/>
                        </a:lnSpc>
                        <a:spcBef>
                          <a:spcPts val="0"/>
                        </a:spcBef>
                        <a:spcAft>
                          <a:spcPts val="0"/>
                        </a:spcAft>
                      </a:pPr>
                      <a:r>
                        <a:rPr lang="en-US" sz="1200" dirty="0">
                          <a:effectLst/>
                        </a:rPr>
                        <a:t>-Drains removed 0930 5/2. VTE px planned to start at 1730 pm (8 hours post drain removal)</a:t>
                      </a:r>
                    </a:p>
                    <a:p>
                      <a:pPr marL="0" marR="0">
                        <a:lnSpc>
                          <a:spcPct val="115000"/>
                        </a:lnSpc>
                        <a:spcBef>
                          <a:spcPts val="0"/>
                        </a:spcBef>
                        <a:spcAft>
                          <a:spcPts val="0"/>
                        </a:spcAft>
                      </a:pPr>
                      <a:r>
                        <a:rPr lang="en-US" sz="1200" dirty="0">
                          <a:effectLst/>
                        </a:rPr>
                        <a:t>-Family elected to transition to comfort care, therefore heparin gtt was not initiated. </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5/9/2023 TNC presented case to TPM-</a:t>
                      </a:r>
                    </a:p>
                    <a:p>
                      <a:pPr marL="0" marR="0">
                        <a:lnSpc>
                          <a:spcPct val="115000"/>
                        </a:lnSpc>
                        <a:spcBef>
                          <a:spcPts val="0"/>
                        </a:spcBef>
                        <a:spcAft>
                          <a:spcPts val="0"/>
                        </a:spcAft>
                      </a:pPr>
                      <a:r>
                        <a:rPr lang="en-US" sz="1200" dirty="0">
                          <a:effectLst/>
                        </a:rPr>
                        <a:t>Neurosurgery recommended no anticoagulant, antiplatelet or VTE chemo px on HD0. TS identified DVT by US and treatment recommended prior to decision to transition to comfort care.  Referred to L2 for discussion of hospital event.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52730326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49974785"/>
              </p:ext>
            </p:extLst>
          </p:nvPr>
        </p:nvGraphicFramePr>
        <p:xfrm>
          <a:off x="6297131" y="711165"/>
          <a:ext cx="5297156" cy="4975529"/>
        </p:xfrm>
        <a:graphic>
          <a:graphicData uri="http://schemas.openxmlformats.org/drawingml/2006/table">
            <a:tbl>
              <a:tblPr firstRow="1" firstCol="1" bandRow="1">
                <a:tableStyleId>{BC89EF96-8CEA-46FF-86C4-4CE0E7609802}</a:tableStyleId>
              </a:tblPr>
              <a:tblGrid>
                <a:gridCol w="1057467">
                  <a:extLst>
                    <a:ext uri="{9D8B030D-6E8A-4147-A177-3AD203B41FA5}">
                      <a16:colId xmlns:a16="http://schemas.microsoft.com/office/drawing/2014/main" val="435830146"/>
                    </a:ext>
                  </a:extLst>
                </a:gridCol>
                <a:gridCol w="4239689">
                  <a:extLst>
                    <a:ext uri="{9D8B030D-6E8A-4147-A177-3AD203B41FA5}">
                      <a16:colId xmlns:a16="http://schemas.microsoft.com/office/drawing/2014/main" val="1044653766"/>
                    </a:ext>
                  </a:extLst>
                </a:gridCol>
              </a:tblGrid>
              <a:tr h="1456211">
                <a:tc>
                  <a:txBody>
                    <a:bodyPr/>
                    <a:lstStyle/>
                    <a:p>
                      <a:pPr marL="0" marR="0">
                        <a:lnSpc>
                          <a:spcPct val="115000"/>
                        </a:lnSpc>
                        <a:spcBef>
                          <a:spcPts val="0"/>
                        </a:spcBef>
                        <a:spcAft>
                          <a:spcPts val="0"/>
                        </a:spcAft>
                      </a:pPr>
                      <a:r>
                        <a:rPr lang="en-US" sz="1200" dirty="0">
                          <a:solidFill>
                            <a:schemeClr val="tx1"/>
                          </a:solidFill>
                          <a:effectLst/>
                        </a:rPr>
                        <a:t>Secondary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b="0" dirty="0">
                          <a:effectLst/>
                        </a:rPr>
                        <a:t>5/10/2023 Case reviewed by TMD and ATMD. </a:t>
                      </a:r>
                    </a:p>
                    <a:p>
                      <a:pPr marL="0" marR="0">
                        <a:lnSpc>
                          <a:spcPct val="115000"/>
                        </a:lnSpc>
                        <a:spcBef>
                          <a:spcPts val="0"/>
                        </a:spcBef>
                        <a:spcAft>
                          <a:spcPts val="0"/>
                        </a:spcAft>
                      </a:pPr>
                      <a:r>
                        <a:rPr lang="en-US" sz="1200" b="0" dirty="0">
                          <a:effectLst/>
                        </a:rPr>
                        <a:t>Case presented by TNC. Reviewed US findings. Referred to NTDB data dictionary.</a:t>
                      </a:r>
                    </a:p>
                    <a:p>
                      <a:pPr marL="0" marR="0">
                        <a:lnSpc>
                          <a:spcPct val="115000"/>
                        </a:lnSpc>
                        <a:spcBef>
                          <a:spcPts val="0"/>
                        </a:spcBef>
                        <a:spcAft>
                          <a:spcPts val="0"/>
                        </a:spcAft>
                      </a:pPr>
                      <a:r>
                        <a:rPr lang="en-US" sz="1200" b="0" dirty="0">
                          <a:effectLst/>
                        </a:rPr>
                        <a:t> - Reviewers feel the event does not meet NTDB defined criteria, due to DVT not being treated in light of  family electing to transition to comfort care. NTDB definition includes identification and treatment  of the DVT for the event to meet.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007297594"/>
                  </a:ext>
                </a:extLst>
              </a:tr>
              <a:tr h="407253">
                <a:tc>
                  <a:txBody>
                    <a:bodyPr/>
                    <a:lstStyle/>
                    <a:p>
                      <a:pPr marL="0" marR="0">
                        <a:lnSpc>
                          <a:spcPct val="115000"/>
                        </a:lnSpc>
                        <a:spcBef>
                          <a:spcPts val="0"/>
                        </a:spcBef>
                        <a:spcAft>
                          <a:spcPts val="0"/>
                        </a:spcAft>
                      </a:pPr>
                      <a:r>
                        <a:rPr lang="en-US" sz="1200" dirty="0">
                          <a:solidFill>
                            <a:schemeClr val="tx1"/>
                          </a:solidFill>
                          <a:effectLst/>
                        </a:rPr>
                        <a:t>Tertiary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510729784"/>
                  </a:ext>
                </a:extLst>
              </a:tr>
              <a:tr h="658367">
                <a:tc>
                  <a:txBody>
                    <a:bodyPr/>
                    <a:lstStyle/>
                    <a:p>
                      <a:pPr marL="0" marR="0">
                        <a:lnSpc>
                          <a:spcPct val="115000"/>
                        </a:lnSpc>
                        <a:spcBef>
                          <a:spcPts val="0"/>
                        </a:spcBef>
                        <a:spcAft>
                          <a:spcPts val="0"/>
                        </a:spcAft>
                      </a:pPr>
                      <a:r>
                        <a:rPr lang="en-US" sz="1200" dirty="0">
                          <a:solidFill>
                            <a:schemeClr val="tx1"/>
                          </a:solidFill>
                          <a:effectLst/>
                        </a:rPr>
                        <a:t>Quaternary Review</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030268797"/>
                  </a:ext>
                </a:extLst>
              </a:tr>
              <a:tr h="325349">
                <a:tc>
                  <a:txBody>
                    <a:bodyPr/>
                    <a:lstStyle/>
                    <a:p>
                      <a:pPr marL="0" marR="0">
                        <a:lnSpc>
                          <a:spcPct val="115000"/>
                        </a:lnSpc>
                        <a:spcBef>
                          <a:spcPts val="0"/>
                        </a:spcBef>
                        <a:spcAft>
                          <a:spcPts val="0"/>
                        </a:spcAft>
                      </a:pPr>
                      <a:r>
                        <a:rPr lang="en-US" sz="1200" dirty="0">
                          <a:solidFill>
                            <a:schemeClr val="tx1"/>
                          </a:solidFill>
                          <a:effectLst/>
                        </a:rPr>
                        <a:t>Determination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Care appropriate without OFI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664310684"/>
                  </a:ext>
                </a:extLst>
              </a:tr>
              <a:tr h="325349">
                <a:tc>
                  <a:txBody>
                    <a:bodyPr/>
                    <a:lstStyle/>
                    <a:p>
                      <a:pPr marL="0" marR="0">
                        <a:lnSpc>
                          <a:spcPct val="115000"/>
                        </a:lnSpc>
                        <a:spcBef>
                          <a:spcPts val="0"/>
                        </a:spcBef>
                        <a:spcAft>
                          <a:spcPts val="0"/>
                        </a:spcAft>
                      </a:pPr>
                      <a:r>
                        <a:rPr lang="en-US" sz="1200" dirty="0">
                          <a:solidFill>
                            <a:schemeClr val="tx1"/>
                          </a:solidFill>
                          <a:effectLst/>
                        </a:rPr>
                        <a:t>Just Culture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047105112"/>
                  </a:ext>
                </a:extLst>
              </a:tr>
              <a:tr h="393884">
                <a:tc>
                  <a:txBody>
                    <a:bodyPr/>
                    <a:lstStyle/>
                    <a:p>
                      <a:pPr marL="0" marR="0">
                        <a:lnSpc>
                          <a:spcPct val="115000"/>
                        </a:lnSpc>
                        <a:spcBef>
                          <a:spcPts val="0"/>
                        </a:spcBef>
                        <a:spcAft>
                          <a:spcPts val="0"/>
                        </a:spcAft>
                      </a:pPr>
                      <a:r>
                        <a:rPr lang="en-US" sz="1200" dirty="0">
                          <a:solidFill>
                            <a:schemeClr val="tx1"/>
                          </a:solidFill>
                          <a:effectLst/>
                        </a:rPr>
                        <a:t>OFIs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NONE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544532677"/>
                  </a:ext>
                </a:extLst>
              </a:tr>
              <a:tr h="407253">
                <a:tc>
                  <a:txBody>
                    <a:bodyPr/>
                    <a:lstStyle/>
                    <a:p>
                      <a:pPr marL="0" marR="0">
                        <a:lnSpc>
                          <a:spcPct val="115000"/>
                        </a:lnSpc>
                        <a:spcBef>
                          <a:spcPts val="0"/>
                        </a:spcBef>
                        <a:spcAft>
                          <a:spcPts val="0"/>
                        </a:spcAft>
                      </a:pPr>
                      <a:r>
                        <a:rPr lang="en-US" sz="1200" dirty="0">
                          <a:solidFill>
                            <a:schemeClr val="tx1"/>
                          </a:solidFill>
                          <a:effectLst/>
                        </a:rPr>
                        <a:t>OFI Action Plan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4242848774"/>
                  </a:ext>
                </a:extLst>
              </a:tr>
              <a:tr h="670945">
                <a:tc>
                  <a:txBody>
                    <a:bodyPr/>
                    <a:lstStyle/>
                    <a:p>
                      <a:pPr marL="0" marR="0">
                        <a:lnSpc>
                          <a:spcPct val="115000"/>
                        </a:lnSpc>
                        <a:spcBef>
                          <a:spcPts val="0"/>
                        </a:spcBef>
                        <a:spcAft>
                          <a:spcPts val="0"/>
                        </a:spcAft>
                      </a:pPr>
                      <a:r>
                        <a:rPr lang="en-US" sz="1200" dirty="0">
                          <a:solidFill>
                            <a:schemeClr val="tx1"/>
                          </a:solidFill>
                          <a:effectLst/>
                        </a:rPr>
                        <a:t>Event Resolution Justification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Will continue to trend all NTDB hospital events for future reporting per PI plan and TQIP reporting cycle.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418398084"/>
                  </a:ext>
                </a:extLst>
              </a:tr>
              <a:tr h="325349">
                <a:tc>
                  <a:txBody>
                    <a:bodyPr/>
                    <a:lstStyle/>
                    <a:p>
                      <a:pPr marL="0" marR="0">
                        <a:lnSpc>
                          <a:spcPct val="115000"/>
                        </a:lnSpc>
                        <a:spcBef>
                          <a:spcPts val="0"/>
                        </a:spcBef>
                        <a:spcAft>
                          <a:spcPts val="0"/>
                        </a:spcAft>
                      </a:pPr>
                      <a:r>
                        <a:rPr lang="en-US" sz="1200" dirty="0">
                          <a:solidFill>
                            <a:schemeClr val="tx1"/>
                          </a:solidFill>
                          <a:effectLst/>
                        </a:rPr>
                        <a:t>Loop Closure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tc>
                  <a:txBody>
                    <a:bodyPr/>
                    <a:lstStyle/>
                    <a:p>
                      <a:pPr marL="0" marR="0">
                        <a:lnSpc>
                          <a:spcPct val="115000"/>
                        </a:lnSpc>
                        <a:spcBef>
                          <a:spcPts val="0"/>
                        </a:spcBef>
                        <a:spcAft>
                          <a:spcPts val="0"/>
                        </a:spcAft>
                      </a:pPr>
                      <a:r>
                        <a:rPr lang="en-US" sz="1200" dirty="0">
                          <a:effectLst/>
                        </a:rPr>
                        <a:t>05/10/2023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348" marR="46348" marT="0" marB="0"/>
                </a:tc>
                <a:extLst>
                  <a:ext uri="{0D108BD9-81ED-4DB2-BD59-A6C34878D82A}">
                    <a16:rowId xmlns:a16="http://schemas.microsoft.com/office/drawing/2014/main" val="3673796712"/>
                  </a:ext>
                </a:extLst>
              </a:tr>
            </a:tbl>
          </a:graphicData>
        </a:graphic>
      </p:graphicFrame>
    </p:spTree>
    <p:extLst>
      <p:ext uri="{BB962C8B-B14F-4D97-AF65-F5344CB8AC3E}">
        <p14:creationId xmlns:p14="http://schemas.microsoft.com/office/powerpoint/2010/main" val="3805572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99" y="268361"/>
            <a:ext cx="11239766" cy="1000818"/>
          </a:xfrm>
        </p:spPr>
        <p:txBody>
          <a:bodyPr/>
          <a:lstStyle/>
          <a:p>
            <a:r>
              <a:rPr lang="en-US" sz="3192" dirty="0"/>
              <a:t>Innovation Impact</a:t>
            </a:r>
          </a:p>
        </p:txBody>
      </p:sp>
      <p:sp>
        <p:nvSpPr>
          <p:cNvPr id="4" name="Text Placeholder 3"/>
          <p:cNvSpPr>
            <a:spLocks noGrp="1"/>
          </p:cNvSpPr>
          <p:nvPr>
            <p:ph type="body" sz="quarter" idx="14"/>
          </p:nvPr>
        </p:nvSpPr>
        <p:spPr>
          <a:xfrm>
            <a:off x="456306" y="1005035"/>
            <a:ext cx="5498163" cy="682122"/>
          </a:xfrm>
        </p:spPr>
        <p:txBody>
          <a:bodyPr anchor="ctr"/>
          <a:lstStyle/>
          <a:p>
            <a:r>
              <a:rPr lang="en-US" sz="2660" dirty="0"/>
              <a:t>Local</a:t>
            </a:r>
          </a:p>
        </p:txBody>
      </p:sp>
      <p:sp>
        <p:nvSpPr>
          <p:cNvPr id="5" name="Text Placeholder 4"/>
          <p:cNvSpPr>
            <a:spLocks noGrp="1"/>
          </p:cNvSpPr>
          <p:nvPr>
            <p:ph type="body" sz="quarter" idx="15"/>
          </p:nvPr>
        </p:nvSpPr>
        <p:spPr>
          <a:xfrm>
            <a:off x="842116" y="1502551"/>
            <a:ext cx="5061236" cy="4200202"/>
          </a:xfrm>
        </p:spPr>
        <p:txBody>
          <a:bodyPr vert="horz" lIns="0" tIns="0" rIns="0" bIns="0" rtlCol="0" anchor="t">
            <a:noAutofit/>
          </a:bodyPr>
          <a:lstStyle/>
          <a:p>
            <a:pPr marL="380048" indent="-380048"/>
            <a:endParaRPr lang="en-US" sz="1862" dirty="0">
              <a:solidFill>
                <a:srgbClr val="000000"/>
              </a:solidFill>
              <a:latin typeface="+mj-lt"/>
            </a:endParaRPr>
          </a:p>
          <a:p>
            <a:r>
              <a:rPr lang="en-US" sz="1862" dirty="0">
                <a:solidFill>
                  <a:srgbClr val="000000"/>
                </a:solidFill>
                <a:latin typeface="+mj-lt"/>
                <a:cs typeface="Arial"/>
              </a:rPr>
              <a:t>Streamlined Trauma PIPS processes </a:t>
            </a:r>
          </a:p>
          <a:p>
            <a:endParaRPr lang="en-US" sz="1862" dirty="0">
              <a:solidFill>
                <a:srgbClr val="000000"/>
              </a:solidFill>
              <a:latin typeface="+mj-lt"/>
              <a:cs typeface="Arial"/>
            </a:endParaRPr>
          </a:p>
          <a:p>
            <a:r>
              <a:rPr lang="en-US" sz="1862" dirty="0">
                <a:solidFill>
                  <a:srgbClr val="262626"/>
                </a:solidFill>
                <a:latin typeface="+mj-lt"/>
                <a:cs typeface="Arial"/>
              </a:rPr>
              <a:t>Ensured that we have standardized performance improvement processes and documentation</a:t>
            </a:r>
          </a:p>
          <a:p>
            <a:endParaRPr lang="en-US" sz="1862" dirty="0">
              <a:solidFill>
                <a:srgbClr val="262626"/>
              </a:solidFill>
              <a:latin typeface="+mj-lt"/>
              <a:cs typeface="Arial"/>
            </a:endParaRPr>
          </a:p>
          <a:p>
            <a:r>
              <a:rPr lang="en-US" sz="1862" dirty="0">
                <a:solidFill>
                  <a:srgbClr val="000000"/>
                </a:solidFill>
                <a:latin typeface="+mj-lt"/>
                <a:cs typeface="Arial"/>
              </a:rPr>
              <a:t>Improvement in trauma members’ understanding of PI action plans and loop closure</a:t>
            </a:r>
          </a:p>
          <a:p>
            <a:endParaRPr lang="en-US" sz="1862" dirty="0">
              <a:solidFill>
                <a:srgbClr val="000000"/>
              </a:solidFill>
              <a:latin typeface="+mj-lt"/>
              <a:cs typeface="Arial"/>
            </a:endParaRPr>
          </a:p>
          <a:p>
            <a:r>
              <a:rPr lang="en-US" sz="1862" dirty="0">
                <a:solidFill>
                  <a:srgbClr val="000000"/>
                </a:solidFill>
                <a:latin typeface="+mj-lt"/>
                <a:cs typeface="Arial"/>
              </a:rPr>
              <a:t>Team member satisfaction has improved </a:t>
            </a:r>
          </a:p>
          <a:p>
            <a:endParaRPr lang="en-US" sz="1862" dirty="0">
              <a:solidFill>
                <a:srgbClr val="000000"/>
              </a:solidFill>
              <a:latin typeface="+mj-lt"/>
            </a:endParaRPr>
          </a:p>
          <a:p>
            <a:r>
              <a:rPr lang="en-US" sz="1862" dirty="0">
                <a:solidFill>
                  <a:srgbClr val="000000"/>
                </a:solidFill>
                <a:latin typeface="+mj-lt"/>
                <a:cs typeface="Arial"/>
              </a:rPr>
              <a:t> Provided regionalized approach to PI</a:t>
            </a:r>
          </a:p>
          <a:p>
            <a:pPr marL="380048" indent="-380048"/>
            <a:endParaRPr lang="en-US" sz="1862" dirty="0">
              <a:latin typeface="+mj-lt"/>
            </a:endParaRPr>
          </a:p>
        </p:txBody>
      </p:sp>
      <p:sp>
        <p:nvSpPr>
          <p:cNvPr id="7" name="Text Placeholder 6"/>
          <p:cNvSpPr>
            <a:spLocks noGrp="1"/>
          </p:cNvSpPr>
          <p:nvPr>
            <p:ph type="body" sz="quarter" idx="17"/>
          </p:nvPr>
        </p:nvSpPr>
        <p:spPr>
          <a:xfrm>
            <a:off x="6288815" y="1679699"/>
            <a:ext cx="5389071" cy="4025865"/>
          </a:xfrm>
        </p:spPr>
        <p:txBody>
          <a:bodyPr>
            <a:normAutofit lnSpcReduction="10000"/>
          </a:bodyPr>
          <a:lstStyle/>
          <a:p>
            <a:pPr marL="1003958" lvl="2" indent="-380048"/>
            <a:r>
              <a:rPr lang="en-US" sz="1862" dirty="0"/>
              <a:t>Presented at 2022 TQIP Annual Conference</a:t>
            </a:r>
          </a:p>
          <a:p>
            <a:pPr marL="1307996" lvl="4" indent="-228029"/>
            <a:r>
              <a:rPr lang="en-US" sz="1862" dirty="0"/>
              <a:t>Template shared with over 30 Trauma Centers across the United States</a:t>
            </a:r>
          </a:p>
          <a:p>
            <a:pPr marL="1003958" lvl="2" indent="-380048">
              <a:spcBef>
                <a:spcPts val="798"/>
              </a:spcBef>
            </a:pPr>
            <a:r>
              <a:rPr lang="en-US" sz="1862" dirty="0"/>
              <a:t>Presented at Colorado Trauma Network 2022 Fall Meeting</a:t>
            </a:r>
          </a:p>
          <a:p>
            <a:pPr marL="1003958" lvl="2" indent="-380048">
              <a:spcBef>
                <a:spcPts val="798"/>
              </a:spcBef>
            </a:pPr>
            <a:r>
              <a:rPr lang="en-US" sz="1862" dirty="0"/>
              <a:t>Colorado Department of Public Health and Environment is sharing this across the state as best practice</a:t>
            </a:r>
          </a:p>
          <a:p>
            <a:pPr marL="1003958" lvl="2" indent="-380048">
              <a:spcBef>
                <a:spcPts val="798"/>
              </a:spcBef>
            </a:pPr>
            <a:r>
              <a:rPr lang="en-US" sz="1862" dirty="0"/>
              <a:t>Adopted into the American Trauma Society Trauma Program Management Course Curriculum</a:t>
            </a:r>
          </a:p>
          <a:p>
            <a:pPr marL="1003958" lvl="2" indent="-380048">
              <a:spcBef>
                <a:spcPts val="798"/>
              </a:spcBef>
            </a:pPr>
            <a:r>
              <a:rPr lang="en-US" sz="1862" dirty="0"/>
              <a:t>Incorporated into Society of Trauma Nurses TOPIC Curriculum</a:t>
            </a:r>
          </a:p>
        </p:txBody>
      </p:sp>
      <p:sp>
        <p:nvSpPr>
          <p:cNvPr id="8" name="Text Placeholder 7"/>
          <p:cNvSpPr>
            <a:spLocks noGrp="1"/>
          </p:cNvSpPr>
          <p:nvPr>
            <p:ph type="body" sz="quarter" idx="18"/>
          </p:nvPr>
        </p:nvSpPr>
        <p:spPr>
          <a:xfrm>
            <a:off x="6297254" y="1005036"/>
            <a:ext cx="5399010" cy="675163"/>
          </a:xfrm>
        </p:spPr>
        <p:txBody>
          <a:bodyPr anchor="ctr"/>
          <a:lstStyle/>
          <a:p>
            <a:r>
              <a:rPr lang="en-US" sz="2660" dirty="0"/>
              <a:t>National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446" y="5785206"/>
            <a:ext cx="759713" cy="73396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559" y="5043523"/>
            <a:ext cx="878957" cy="42427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143" y="3906179"/>
            <a:ext cx="667786" cy="68975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332" y="2979736"/>
            <a:ext cx="727408" cy="71314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517" y="1699997"/>
            <a:ext cx="651412" cy="655522"/>
          </a:xfrm>
          <a:prstGeom prst="rect">
            <a:avLst/>
          </a:prstGeom>
        </p:spPr>
      </p:pic>
      <p:pic>
        <p:nvPicPr>
          <p:cNvPr id="6" name="Picture 5">
            <a:extLst>
              <a:ext uri="{FF2B5EF4-FFF2-40B4-BE49-F238E27FC236}">
                <a16:creationId xmlns:a16="http://schemas.microsoft.com/office/drawing/2014/main" id="{51FB8111-5B0E-34D6-296E-9AFA628A3303}"/>
              </a:ext>
            </a:extLst>
          </p:cNvPr>
          <p:cNvPicPr>
            <a:picLocks noChangeAspect="1"/>
          </p:cNvPicPr>
          <p:nvPr/>
        </p:nvPicPr>
        <p:blipFill>
          <a:blip r:embed="rId7"/>
          <a:stretch>
            <a:fillRect/>
          </a:stretch>
        </p:blipFill>
        <p:spPr>
          <a:xfrm>
            <a:off x="101257" y="5781466"/>
            <a:ext cx="627836" cy="537793"/>
          </a:xfrm>
          <a:prstGeom prst="rect">
            <a:avLst/>
          </a:prstGeom>
        </p:spPr>
      </p:pic>
      <p:pic>
        <p:nvPicPr>
          <p:cNvPr id="17" name="Picture 16">
            <a:extLst>
              <a:ext uri="{FF2B5EF4-FFF2-40B4-BE49-F238E27FC236}">
                <a16:creationId xmlns:a16="http://schemas.microsoft.com/office/drawing/2014/main" id="{3B5B489D-49DA-35B3-91B7-BABC67AB0D48}"/>
              </a:ext>
            </a:extLst>
          </p:cNvPr>
          <p:cNvPicPr>
            <a:picLocks noChangeAspect="1"/>
          </p:cNvPicPr>
          <p:nvPr/>
        </p:nvPicPr>
        <p:blipFill>
          <a:blip r:embed="rId8"/>
          <a:stretch>
            <a:fillRect/>
          </a:stretch>
        </p:blipFill>
        <p:spPr>
          <a:xfrm>
            <a:off x="123430" y="2738043"/>
            <a:ext cx="584167" cy="598590"/>
          </a:xfrm>
          <a:prstGeom prst="rect">
            <a:avLst/>
          </a:prstGeom>
        </p:spPr>
      </p:pic>
      <p:pic>
        <p:nvPicPr>
          <p:cNvPr id="21" name="Picture 20">
            <a:extLst>
              <a:ext uri="{FF2B5EF4-FFF2-40B4-BE49-F238E27FC236}">
                <a16:creationId xmlns:a16="http://schemas.microsoft.com/office/drawing/2014/main" id="{1E21AADD-C5CE-CB0C-6E75-5C55BB9981C5}"/>
              </a:ext>
            </a:extLst>
          </p:cNvPr>
          <p:cNvPicPr>
            <a:picLocks noChangeAspect="1"/>
          </p:cNvPicPr>
          <p:nvPr/>
        </p:nvPicPr>
        <p:blipFill>
          <a:blip r:embed="rId9"/>
          <a:stretch>
            <a:fillRect/>
          </a:stretch>
        </p:blipFill>
        <p:spPr>
          <a:xfrm>
            <a:off x="112927" y="3984268"/>
            <a:ext cx="625005" cy="537794"/>
          </a:xfrm>
          <a:prstGeom prst="rect">
            <a:avLst/>
          </a:prstGeom>
        </p:spPr>
      </p:pic>
      <p:pic>
        <p:nvPicPr>
          <p:cNvPr id="9" name="Picture 15" descr="Icon&#10;&#10;Description automatically generated">
            <a:extLst>
              <a:ext uri="{FF2B5EF4-FFF2-40B4-BE49-F238E27FC236}">
                <a16:creationId xmlns:a16="http://schemas.microsoft.com/office/drawing/2014/main" id="{20F74FD9-0511-7380-A42D-3BD83FCB723F}"/>
              </a:ext>
            </a:extLst>
          </p:cNvPr>
          <p:cNvPicPr>
            <a:picLocks noChangeAspect="1"/>
          </p:cNvPicPr>
          <p:nvPr/>
        </p:nvPicPr>
        <p:blipFill>
          <a:blip r:embed="rId10"/>
          <a:stretch>
            <a:fillRect/>
          </a:stretch>
        </p:blipFill>
        <p:spPr>
          <a:xfrm>
            <a:off x="148783" y="1765583"/>
            <a:ext cx="586291" cy="604558"/>
          </a:xfrm>
          <a:prstGeom prst="rect">
            <a:avLst/>
          </a:prstGeom>
        </p:spPr>
      </p:pic>
      <p:pic>
        <p:nvPicPr>
          <p:cNvPr id="16" name="Picture 17" descr="Icon&#10;&#10;Description automatically generated">
            <a:extLst>
              <a:ext uri="{FF2B5EF4-FFF2-40B4-BE49-F238E27FC236}">
                <a16:creationId xmlns:a16="http://schemas.microsoft.com/office/drawing/2014/main" id="{D960C953-837E-B5BD-EA88-25E52854B593}"/>
              </a:ext>
            </a:extLst>
          </p:cNvPr>
          <p:cNvPicPr>
            <a:picLocks noChangeAspect="1"/>
          </p:cNvPicPr>
          <p:nvPr/>
        </p:nvPicPr>
        <p:blipFill>
          <a:blip r:embed="rId11"/>
          <a:stretch>
            <a:fillRect/>
          </a:stretch>
        </p:blipFill>
        <p:spPr>
          <a:xfrm>
            <a:off x="161599" y="4979574"/>
            <a:ext cx="560659" cy="549169"/>
          </a:xfrm>
          <a:prstGeom prst="rect">
            <a:avLst/>
          </a:prstGeom>
        </p:spPr>
      </p:pic>
    </p:spTree>
    <p:extLst>
      <p:ext uri="{BB962C8B-B14F-4D97-AF65-F5344CB8AC3E}">
        <p14:creationId xmlns:p14="http://schemas.microsoft.com/office/powerpoint/2010/main" val="928274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C51DD-CE17-6299-DB84-34FBA124236C}"/>
              </a:ext>
            </a:extLst>
          </p:cNvPr>
          <p:cNvSpPr>
            <a:spLocks noGrp="1"/>
          </p:cNvSpPr>
          <p:nvPr>
            <p:ph type="body" sz="quarter" idx="14"/>
          </p:nvPr>
        </p:nvSpPr>
        <p:spPr>
          <a:xfrm>
            <a:off x="1560535" y="991830"/>
            <a:ext cx="6807739" cy="817439"/>
          </a:xfrm>
        </p:spPr>
        <p:txBody>
          <a:bodyPr vert="horz" lIns="0" tIns="0" rIns="0" bIns="0" rtlCol="0" anchor="t">
            <a:noAutofit/>
          </a:bodyPr>
          <a:lstStyle/>
          <a:p>
            <a:r>
              <a:rPr lang="en-US" sz="2660" dirty="0">
                <a:solidFill>
                  <a:srgbClr val="C00000"/>
                </a:solidFill>
                <a:latin typeface="Arial"/>
                <a:cs typeface="Arial"/>
              </a:rPr>
              <a:t>Thank you for the honor of this award</a:t>
            </a:r>
            <a:endParaRPr lang="en-US" sz="2660" dirty="0">
              <a:solidFill>
                <a:srgbClr val="C00000"/>
              </a:solidFill>
            </a:endParaRPr>
          </a:p>
        </p:txBody>
      </p:sp>
    </p:spTree>
    <p:extLst>
      <p:ext uri="{BB962C8B-B14F-4D97-AF65-F5344CB8AC3E}">
        <p14:creationId xmlns:p14="http://schemas.microsoft.com/office/powerpoint/2010/main" val="318024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7918" y="2351782"/>
            <a:ext cx="6324600" cy="1077218"/>
          </a:xfrm>
          <a:prstGeom prst="rect">
            <a:avLst/>
          </a:prstGeom>
          <a:noFill/>
        </p:spPr>
        <p:txBody>
          <a:bodyPr wrap="square" rtlCol="0">
            <a:spAutoFit/>
          </a:bodyPr>
          <a:lstStyle/>
          <a:p>
            <a:pPr algn="ctr"/>
            <a:r>
              <a:rPr lang="en-US" sz="3200" dirty="0">
                <a:solidFill>
                  <a:srgbClr val="D38E5F"/>
                </a:solidFill>
                <a:latin typeface="Franklin Gothic Demi" pitchFamily="34" charset="0"/>
              </a:rPr>
              <a:t>Special Issue: </a:t>
            </a:r>
          </a:p>
          <a:p>
            <a:pPr algn="ctr"/>
            <a:r>
              <a:rPr lang="en-US" sz="3200" i="1" dirty="0">
                <a:solidFill>
                  <a:srgbClr val="D38E5F"/>
                </a:solidFill>
                <a:latin typeface="Franklin Gothic Demi" pitchFamily="34" charset="0"/>
              </a:rPr>
              <a:t>Trauma Innovation Special Report</a:t>
            </a:r>
            <a:endParaRPr lang="en-US" sz="3200" i="1" dirty="0">
              <a:solidFill>
                <a:srgbClr val="D38E5F"/>
              </a:solidFill>
              <a:latin typeface="Franklin Gothic Medium" pitchFamily="34" charset="0"/>
            </a:endParaRPr>
          </a:p>
        </p:txBody>
      </p:sp>
      <p:cxnSp>
        <p:nvCxnSpPr>
          <p:cNvPr id="8" name="Straight Connector 7"/>
          <p:cNvCxnSpPr/>
          <p:nvPr/>
        </p:nvCxnSpPr>
        <p:spPr>
          <a:xfrm>
            <a:off x="518319" y="533400"/>
            <a:ext cx="24384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1F7BD-B5BC-49BF-9766-C3419883BBF6}"/>
              </a:ext>
            </a:extLst>
          </p:cNvPr>
          <p:cNvSpPr txBox="1"/>
          <p:nvPr/>
        </p:nvSpPr>
        <p:spPr>
          <a:xfrm>
            <a:off x="2589401" y="3717155"/>
            <a:ext cx="3581400" cy="830997"/>
          </a:xfrm>
          <a:prstGeom prst="rect">
            <a:avLst/>
          </a:prstGeom>
          <a:noFill/>
        </p:spPr>
        <p:txBody>
          <a:bodyPr wrap="square" rtlCol="0">
            <a:spAutoFit/>
          </a:bodyPr>
          <a:lstStyle/>
          <a:p>
            <a:pPr algn="ctr"/>
            <a:r>
              <a:rPr lang="en-US" sz="2400" dirty="0">
                <a:latin typeface="Franklin Gothic Demi" pitchFamily="34" charset="0"/>
              </a:rPr>
              <a:t>Delivered by email to all subscribers on June 5</a:t>
            </a:r>
            <a:endParaRPr lang="en-US" sz="2400" dirty="0">
              <a:latin typeface="Franklin Gothic Medium" pitchFamily="34" charset="0"/>
            </a:endParaRPr>
          </a:p>
        </p:txBody>
      </p:sp>
      <p:cxnSp>
        <p:nvCxnSpPr>
          <p:cNvPr id="3" name="Straight Connector 2">
            <a:extLst>
              <a:ext uri="{FF2B5EF4-FFF2-40B4-BE49-F238E27FC236}">
                <a16:creationId xmlns:a16="http://schemas.microsoft.com/office/drawing/2014/main" id="{BA3F74FD-99AB-651D-C63F-89CEB2DD4A4F}"/>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CE4576-CDCF-BBD7-2A4C-3A20CB17CA9E}"/>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pic>
        <p:nvPicPr>
          <p:cNvPr id="9" name="Picture 8" descr="A person wearing a blue scrubs and stethoscope&#10;&#10;Description automatically generated with low confidence">
            <a:extLst>
              <a:ext uri="{FF2B5EF4-FFF2-40B4-BE49-F238E27FC236}">
                <a16:creationId xmlns:a16="http://schemas.microsoft.com/office/drawing/2014/main" id="{5F542B56-3C08-439F-8815-3535218A4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5209">
            <a:off x="7967776" y="1447800"/>
            <a:ext cx="2880106" cy="3962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518319" y="533400"/>
            <a:ext cx="2895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2119" y="609600"/>
            <a:ext cx="9372600" cy="584775"/>
          </a:xfrm>
          <a:prstGeom prst="rect">
            <a:avLst/>
          </a:prstGeom>
          <a:noFill/>
        </p:spPr>
        <p:txBody>
          <a:bodyPr wrap="square" rtlCol="0">
            <a:spAutoFit/>
          </a:bodyPr>
          <a:lstStyle/>
          <a:p>
            <a:r>
              <a:rPr lang="en-US" sz="3200" dirty="0">
                <a:solidFill>
                  <a:srgbClr val="767171"/>
                </a:solidFill>
                <a:latin typeface="Franklin Gothic Demi" pitchFamily="34" charset="0"/>
              </a:rPr>
              <a:t>Winner: Level I-II</a:t>
            </a:r>
            <a:endParaRPr lang="en-US" sz="3200" dirty="0">
              <a:solidFill>
                <a:srgbClr val="C87137"/>
              </a:solidFill>
              <a:latin typeface="Franklin Gothic Demi" pitchFamily="34" charset="0"/>
            </a:endParaRPr>
          </a:p>
        </p:txBody>
      </p:sp>
      <p:sp>
        <p:nvSpPr>
          <p:cNvPr id="7" name="TextBox 6">
            <a:extLst>
              <a:ext uri="{FF2B5EF4-FFF2-40B4-BE49-F238E27FC236}">
                <a16:creationId xmlns:a16="http://schemas.microsoft.com/office/drawing/2014/main" id="{BBFDC72F-2246-369A-AA25-457CC8CD98B2}"/>
              </a:ext>
            </a:extLst>
          </p:cNvPr>
          <p:cNvSpPr txBox="1"/>
          <p:nvPr/>
        </p:nvSpPr>
        <p:spPr>
          <a:xfrm>
            <a:off x="899319" y="2566483"/>
            <a:ext cx="10363200" cy="707886"/>
          </a:xfrm>
          <a:prstGeom prst="rect">
            <a:avLst/>
          </a:prstGeom>
          <a:noFill/>
        </p:spPr>
        <p:txBody>
          <a:bodyPr wrap="square" rtlCol="0">
            <a:spAutoFit/>
          </a:bodyPr>
          <a:lstStyle/>
          <a:p>
            <a:pPr algn="ctr"/>
            <a:r>
              <a:rPr lang="en-US" sz="4000" dirty="0">
                <a:solidFill>
                  <a:srgbClr val="C87137"/>
                </a:solidFill>
                <a:latin typeface="Franklin Gothic Demi" pitchFamily="34" charset="0"/>
              </a:rPr>
              <a:t>Franciscan Health Crown Point </a:t>
            </a:r>
          </a:p>
        </p:txBody>
      </p:sp>
      <p:sp>
        <p:nvSpPr>
          <p:cNvPr id="10" name="TextBox 9">
            <a:extLst>
              <a:ext uri="{FF2B5EF4-FFF2-40B4-BE49-F238E27FC236}">
                <a16:creationId xmlns:a16="http://schemas.microsoft.com/office/drawing/2014/main" id="{D3B75052-99C6-21D4-E508-23FB503BF8F1}"/>
              </a:ext>
            </a:extLst>
          </p:cNvPr>
          <p:cNvSpPr txBox="1"/>
          <p:nvPr/>
        </p:nvSpPr>
        <p:spPr>
          <a:xfrm>
            <a:off x="1585119" y="3581400"/>
            <a:ext cx="8991600" cy="830997"/>
          </a:xfrm>
          <a:prstGeom prst="rect">
            <a:avLst/>
          </a:prstGeom>
          <a:noFill/>
        </p:spPr>
        <p:txBody>
          <a:bodyPr wrap="square" rtlCol="0">
            <a:spAutoFit/>
          </a:bodyPr>
          <a:lstStyle/>
          <a:p>
            <a:pPr algn="ctr"/>
            <a:r>
              <a:rPr lang="en-US" sz="2400" b="1" dirty="0">
                <a:solidFill>
                  <a:srgbClr val="767171"/>
                </a:solidFill>
              </a:rPr>
              <a:t>2023 Peregrine Award for Trauma Innovation</a:t>
            </a:r>
          </a:p>
          <a:p>
            <a:pPr algn="ctr"/>
            <a:r>
              <a:rPr lang="en-US" sz="2400" dirty="0">
                <a:solidFill>
                  <a:srgbClr val="767171"/>
                </a:solidFill>
              </a:rPr>
              <a:t>Level III, IV or V Trauma Centers Category</a:t>
            </a:r>
          </a:p>
        </p:txBody>
      </p:sp>
      <p:cxnSp>
        <p:nvCxnSpPr>
          <p:cNvPr id="2" name="Straight Connector 1">
            <a:extLst>
              <a:ext uri="{FF2B5EF4-FFF2-40B4-BE49-F238E27FC236}">
                <a16:creationId xmlns:a16="http://schemas.microsoft.com/office/drawing/2014/main" id="{6B5D6D76-0760-ABFB-1133-C4C1F649D161}"/>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951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low confidence">
            <a:extLst>
              <a:ext uri="{FF2B5EF4-FFF2-40B4-BE49-F238E27FC236}">
                <a16:creationId xmlns:a16="http://schemas.microsoft.com/office/drawing/2014/main" id="{9C4E3BB3-48FE-A232-C78F-D078A6B15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6" name="TextBox 5">
            <a:extLst>
              <a:ext uri="{FF2B5EF4-FFF2-40B4-BE49-F238E27FC236}">
                <a16:creationId xmlns:a16="http://schemas.microsoft.com/office/drawing/2014/main" id="{26A3E7DE-D9D2-C110-3425-B927CD2D4347}"/>
              </a:ext>
            </a:extLst>
          </p:cNvPr>
          <p:cNvSpPr txBox="1"/>
          <p:nvPr/>
        </p:nvSpPr>
        <p:spPr>
          <a:xfrm>
            <a:off x="211302" y="2737103"/>
            <a:ext cx="6883103" cy="1019610"/>
          </a:xfrm>
          <a:prstGeom prst="rect">
            <a:avLst/>
          </a:prstGeom>
          <a:noFill/>
        </p:spPr>
        <p:txBody>
          <a:bodyPr wrap="square" rtlCol="0">
            <a:spAutoFit/>
          </a:bodyPr>
          <a:lstStyle/>
          <a:p>
            <a:pPr algn="r">
              <a:lnSpc>
                <a:spcPts val="3591"/>
              </a:lnSpc>
            </a:pPr>
            <a:r>
              <a:rPr lang="en-US" sz="3591" dirty="0">
                <a:latin typeface="Calibri" panose="020F0502020204030204" pitchFamily="34" charset="0"/>
                <a:ea typeface="Calibri" panose="020F0502020204030204" pitchFamily="34" charset="0"/>
                <a:cs typeface="Times New Roman" panose="02020603050405020304" pitchFamily="18" charset="0"/>
              </a:rPr>
              <a:t>Improving SBIRT Process with Recovery Coach Rounding</a:t>
            </a:r>
            <a:endParaRPr lang="en-US" sz="3591" dirty="0"/>
          </a:p>
        </p:txBody>
      </p:sp>
      <p:sp>
        <p:nvSpPr>
          <p:cNvPr id="10" name="TextBox 9">
            <a:extLst>
              <a:ext uri="{FF2B5EF4-FFF2-40B4-BE49-F238E27FC236}">
                <a16:creationId xmlns:a16="http://schemas.microsoft.com/office/drawing/2014/main" id="{4D1CC4B6-5856-4A4C-E2A8-84203F19EA9F}"/>
              </a:ext>
            </a:extLst>
          </p:cNvPr>
          <p:cNvSpPr txBox="1"/>
          <p:nvPr/>
        </p:nvSpPr>
        <p:spPr>
          <a:xfrm>
            <a:off x="7031213" y="6158874"/>
            <a:ext cx="5459493" cy="491480"/>
          </a:xfrm>
          <a:prstGeom prst="rect">
            <a:avLst/>
          </a:prstGeom>
          <a:noFill/>
        </p:spPr>
        <p:txBody>
          <a:bodyPr wrap="square" rtlCol="0">
            <a:spAutoFit/>
          </a:bodyPr>
          <a:lstStyle/>
          <a:p>
            <a:pPr>
              <a:lnSpc>
                <a:spcPts val="3591"/>
              </a:lnSpc>
            </a:pPr>
            <a:r>
              <a:rPr lang="en-US" sz="1596" i="1" dirty="0">
                <a:solidFill>
                  <a:schemeClr val="bg1"/>
                </a:solidFill>
              </a:rPr>
              <a:t>Continuing Christ’s Ministry in Our Franciscan Tradition</a:t>
            </a:r>
          </a:p>
        </p:txBody>
      </p:sp>
      <p:pic>
        <p:nvPicPr>
          <p:cNvPr id="3" name="Picture 2">
            <a:extLst>
              <a:ext uri="{FF2B5EF4-FFF2-40B4-BE49-F238E27FC236}">
                <a16:creationId xmlns:a16="http://schemas.microsoft.com/office/drawing/2014/main" id="{A1E00A76-AEB2-4DA7-5268-0B2A470D3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72" y="1786990"/>
            <a:ext cx="4038677" cy="459208"/>
          </a:xfrm>
          <a:prstGeom prst="rect">
            <a:avLst/>
          </a:prstGeom>
        </p:spPr>
      </p:pic>
    </p:spTree>
    <p:extLst>
      <p:ext uri="{BB962C8B-B14F-4D97-AF65-F5344CB8AC3E}">
        <p14:creationId xmlns:p14="http://schemas.microsoft.com/office/powerpoint/2010/main" val="18787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4" name="Rectangle 1153">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6232942" y="372705"/>
            <a:ext cx="5092769" cy="2573310"/>
          </a:xfrm>
          <a:prstGeom prst="rect">
            <a:avLst/>
          </a:prstGeom>
        </p:spPr>
        <p:txBody>
          <a:bodyPr vert="horz" lIns="91214" tIns="45607" rIns="91214" bIns="45607" rtlCol="0" anchor="b">
            <a:normAutofit/>
          </a:bodyPr>
          <a:lstStyle/>
          <a:p>
            <a:pPr>
              <a:lnSpc>
                <a:spcPct val="90000"/>
              </a:lnSpc>
              <a:spcBef>
                <a:spcPct val="0"/>
              </a:spcBef>
              <a:spcAft>
                <a:spcPts val="599"/>
              </a:spcAft>
            </a:pPr>
            <a:r>
              <a:rPr lang="en-US" sz="4389" b="1" dirty="0">
                <a:latin typeface="+mj-lt"/>
                <a:ea typeface="+mj-ea"/>
                <a:cs typeface="+mj-cs"/>
              </a:rPr>
              <a:t>About Us  </a:t>
            </a:r>
          </a:p>
        </p:txBody>
      </p:sp>
      <p:pic>
        <p:nvPicPr>
          <p:cNvPr id="7" name="Picture 6" descr="Map&#10;&#10;Description automatically generated">
            <a:extLst>
              <a:ext uri="{FF2B5EF4-FFF2-40B4-BE49-F238E27FC236}">
                <a16:creationId xmlns:a16="http://schemas.microsoft.com/office/drawing/2014/main" id="{BEC1559D-EB5C-036C-4F38-9673004654D0}"/>
              </a:ext>
            </a:extLst>
          </p:cNvPr>
          <p:cNvPicPr>
            <a:picLocks noChangeAspect="1"/>
          </p:cNvPicPr>
          <p:nvPr/>
        </p:nvPicPr>
        <p:blipFill rotWithShape="1">
          <a:blip r:embed="rId2"/>
          <a:srcRect r="1" b="12537"/>
          <a:stretch/>
        </p:blipFill>
        <p:spPr>
          <a:xfrm>
            <a:off x="20" y="8493"/>
            <a:ext cx="6090012" cy="418136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1026" name="Picture 2" descr="Portfolio Archive - Health Care Relocations">
            <a:extLst>
              <a:ext uri="{FF2B5EF4-FFF2-40B4-BE49-F238E27FC236}">
                <a16:creationId xmlns:a16="http://schemas.microsoft.com/office/drawing/2014/main" id="{DF6AFE3F-E5DD-80F8-ED58-6A7F9F09D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06" r="-2" b="1367"/>
          <a:stretch/>
        </p:blipFill>
        <p:spPr bwMode="auto">
          <a:xfrm>
            <a:off x="461276" y="4302252"/>
            <a:ext cx="5400722" cy="2547265"/>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7E95F6-697C-3E8F-A934-B96489B71B09}"/>
              </a:ext>
            </a:extLst>
          </p:cNvPr>
          <p:cNvSpPr txBox="1"/>
          <p:nvPr/>
        </p:nvSpPr>
        <p:spPr>
          <a:xfrm>
            <a:off x="6232941" y="3124959"/>
            <a:ext cx="5092769" cy="3045205"/>
          </a:xfrm>
          <a:prstGeom prst="rect">
            <a:avLst/>
          </a:prstGeom>
        </p:spPr>
        <p:txBody>
          <a:bodyPr vert="horz" lIns="91214" tIns="45607" rIns="91214" bIns="45607" rtlCol="0">
            <a:normAutofit/>
          </a:bodyPr>
          <a:lstStyle/>
          <a:p>
            <a:pPr indent="-228029">
              <a:lnSpc>
                <a:spcPct val="90000"/>
              </a:lnSpc>
              <a:spcAft>
                <a:spcPts val="599"/>
              </a:spcAft>
              <a:buFont typeface="Arial" panose="020B0604020202020204" pitchFamily="34" charset="0"/>
              <a:buChar char="•"/>
            </a:pPr>
            <a:r>
              <a:rPr lang="en-US" sz="1995" dirty="0"/>
              <a:t>Level 3 ACS-verified trauma center</a:t>
            </a:r>
          </a:p>
          <a:p>
            <a:pPr indent="-228029">
              <a:lnSpc>
                <a:spcPct val="90000"/>
              </a:lnSpc>
              <a:spcAft>
                <a:spcPts val="599"/>
              </a:spcAft>
              <a:buFont typeface="Arial" panose="020B0604020202020204" pitchFamily="34" charset="0"/>
              <a:buChar char="•"/>
            </a:pPr>
            <a:r>
              <a:rPr lang="en-US" sz="1995" dirty="0"/>
              <a:t>Located in Crown Point, Indiana</a:t>
            </a:r>
          </a:p>
          <a:p>
            <a:pPr indent="-228029">
              <a:lnSpc>
                <a:spcPct val="90000"/>
              </a:lnSpc>
              <a:spcAft>
                <a:spcPts val="599"/>
              </a:spcAft>
              <a:buFont typeface="Arial" panose="020B0604020202020204" pitchFamily="34" charset="0"/>
              <a:buChar char="•"/>
            </a:pPr>
            <a:r>
              <a:rPr lang="en-US" sz="1995" dirty="0"/>
              <a:t>Known as “The region” </a:t>
            </a:r>
          </a:p>
          <a:p>
            <a:pPr indent="-228029">
              <a:lnSpc>
                <a:spcPct val="90000"/>
              </a:lnSpc>
              <a:spcAft>
                <a:spcPts val="599"/>
              </a:spcAft>
              <a:buFont typeface="Arial" panose="020B0604020202020204" pitchFamily="34" charset="0"/>
              <a:buChar char="•"/>
            </a:pPr>
            <a:r>
              <a:rPr lang="en-US" sz="1995" dirty="0"/>
              <a:t>Annual registry volume approximately 1,000 patients</a:t>
            </a:r>
          </a:p>
          <a:p>
            <a:pPr indent="-228029">
              <a:lnSpc>
                <a:spcPct val="90000"/>
              </a:lnSpc>
              <a:spcAft>
                <a:spcPts val="599"/>
              </a:spcAft>
              <a:buFont typeface="Arial" panose="020B0604020202020204" pitchFamily="34" charset="0"/>
              <a:buChar char="•"/>
            </a:pPr>
            <a:r>
              <a:rPr lang="en-US" sz="1995" dirty="0"/>
              <a:t>ER volume approximately 34,000 annually</a:t>
            </a:r>
          </a:p>
          <a:p>
            <a:pPr indent="-228029">
              <a:lnSpc>
                <a:spcPct val="90000"/>
              </a:lnSpc>
              <a:spcAft>
                <a:spcPts val="599"/>
              </a:spcAft>
              <a:buFont typeface="Arial" panose="020B0604020202020204" pitchFamily="34" charset="0"/>
              <a:buChar char="•"/>
            </a:pPr>
            <a:r>
              <a:rPr lang="en-US" sz="1995" dirty="0"/>
              <a:t>98% blunt trauma </a:t>
            </a:r>
          </a:p>
          <a:p>
            <a:pPr indent="-228029">
              <a:lnSpc>
                <a:spcPct val="90000"/>
              </a:lnSpc>
              <a:spcAft>
                <a:spcPts val="599"/>
              </a:spcAft>
              <a:buFont typeface="Arial" panose="020B0604020202020204" pitchFamily="34" charset="0"/>
              <a:buChar char="•"/>
            </a:pPr>
            <a:endParaRPr lang="en-US" sz="1995"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4">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5">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1970427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12161837" cy="684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588102" y="862545"/>
            <a:ext cx="5266347" cy="1125277"/>
          </a:xfrm>
          <a:prstGeom prst="rect">
            <a:avLst/>
          </a:prstGeom>
        </p:spPr>
        <p:txBody>
          <a:bodyPr vert="horz" lIns="91214" tIns="45607" rIns="91214" bIns="45607" rtlCol="0" anchor="ctr">
            <a:normAutofit/>
          </a:bodyPr>
          <a:lstStyle/>
          <a:p>
            <a:pPr>
              <a:lnSpc>
                <a:spcPct val="90000"/>
              </a:lnSpc>
              <a:spcBef>
                <a:spcPct val="0"/>
              </a:spcBef>
              <a:spcAft>
                <a:spcPts val="599"/>
              </a:spcAft>
            </a:pPr>
            <a:r>
              <a:rPr lang="en-US" sz="3990" b="1" dirty="0">
                <a:latin typeface="+mj-lt"/>
                <a:ea typeface="+mj-ea"/>
                <a:cs typeface="+mj-cs"/>
              </a:rPr>
              <a:t>Our Team    </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9287"/>
            <a:ext cx="354317" cy="671794"/>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40" y="2127050"/>
            <a:ext cx="4962758" cy="273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extBox 1">
            <a:extLst>
              <a:ext uri="{FF2B5EF4-FFF2-40B4-BE49-F238E27FC236}">
                <a16:creationId xmlns:a16="http://schemas.microsoft.com/office/drawing/2014/main" id="{74E36432-A0FC-F254-398D-AD5E628B1AFA}"/>
              </a:ext>
            </a:extLst>
          </p:cNvPr>
          <p:cNvSpPr txBox="1"/>
          <p:nvPr/>
        </p:nvSpPr>
        <p:spPr>
          <a:xfrm>
            <a:off x="589258" y="2333223"/>
            <a:ext cx="5265008" cy="3969740"/>
          </a:xfrm>
          <a:prstGeom prst="rect">
            <a:avLst/>
          </a:prstGeom>
        </p:spPr>
        <p:txBody>
          <a:bodyPr vert="horz" lIns="91214" tIns="45607" rIns="91214" bIns="45607" rtlCol="0" anchor="ctr">
            <a:normAutofit/>
          </a:bodyPr>
          <a:lstStyle/>
          <a:p>
            <a:pPr marL="285036" indent="-228029">
              <a:lnSpc>
                <a:spcPct val="90000"/>
              </a:lnSpc>
              <a:spcAft>
                <a:spcPts val="599"/>
              </a:spcAft>
              <a:buFont typeface="Arial" panose="020B0604020202020204" pitchFamily="34" charset="0"/>
              <a:buChar char="•"/>
            </a:pPr>
            <a:r>
              <a:rPr lang="en-US" sz="2394" dirty="0"/>
              <a:t>Trauma Medical Director </a:t>
            </a:r>
            <a:r>
              <a:rPr lang="en-US" sz="2394" dirty="0">
                <a:solidFill>
                  <a:schemeClr val="accent6"/>
                </a:solidFill>
              </a:rPr>
              <a:t>$</a:t>
            </a:r>
          </a:p>
          <a:p>
            <a:pPr marL="285036" indent="-228029">
              <a:lnSpc>
                <a:spcPct val="90000"/>
              </a:lnSpc>
              <a:spcAft>
                <a:spcPts val="599"/>
              </a:spcAft>
              <a:buFont typeface="Arial" panose="020B0604020202020204" pitchFamily="34" charset="0"/>
              <a:buChar char="•"/>
            </a:pPr>
            <a:r>
              <a:rPr lang="en-US" sz="2394" dirty="0"/>
              <a:t>Trauma Program Manager </a:t>
            </a:r>
            <a:r>
              <a:rPr lang="en-US" sz="2394" dirty="0">
                <a:solidFill>
                  <a:schemeClr val="accent6"/>
                </a:solidFill>
              </a:rPr>
              <a:t>$</a:t>
            </a:r>
            <a:endParaRPr lang="en-US" sz="2394" dirty="0"/>
          </a:p>
          <a:p>
            <a:pPr marL="285036" indent="-228029">
              <a:lnSpc>
                <a:spcPct val="90000"/>
              </a:lnSpc>
              <a:spcAft>
                <a:spcPts val="599"/>
              </a:spcAft>
              <a:buFont typeface="Arial" panose="020B0604020202020204" pitchFamily="34" charset="0"/>
              <a:buChar char="•"/>
            </a:pPr>
            <a:r>
              <a:rPr lang="en-US" sz="2394" dirty="0"/>
              <a:t>PI Coordinator </a:t>
            </a:r>
            <a:r>
              <a:rPr lang="en-US" sz="2394" dirty="0">
                <a:solidFill>
                  <a:schemeClr val="accent6"/>
                </a:solidFill>
              </a:rPr>
              <a:t>$</a:t>
            </a:r>
            <a:endParaRPr lang="en-US" sz="2394" dirty="0"/>
          </a:p>
          <a:p>
            <a:pPr marL="285036" indent="-228029">
              <a:lnSpc>
                <a:spcPct val="90000"/>
              </a:lnSpc>
              <a:spcAft>
                <a:spcPts val="599"/>
              </a:spcAft>
              <a:buFont typeface="Arial" panose="020B0604020202020204" pitchFamily="34" charset="0"/>
              <a:buChar char="•"/>
            </a:pPr>
            <a:r>
              <a:rPr lang="en-US" sz="2394" dirty="0"/>
              <a:t>2.6 registry FTE </a:t>
            </a:r>
            <a:r>
              <a:rPr lang="en-US" sz="2394" dirty="0">
                <a:solidFill>
                  <a:schemeClr val="accent6"/>
                </a:solidFill>
              </a:rPr>
              <a:t>$</a:t>
            </a:r>
            <a:endParaRPr lang="en-US" sz="2394" dirty="0"/>
          </a:p>
          <a:p>
            <a:pPr marL="285036" indent="-228029">
              <a:lnSpc>
                <a:spcPct val="90000"/>
              </a:lnSpc>
              <a:spcAft>
                <a:spcPts val="599"/>
              </a:spcAft>
              <a:buFont typeface="Arial" panose="020B0604020202020204" pitchFamily="34" charset="0"/>
              <a:buChar char="•"/>
            </a:pPr>
            <a:r>
              <a:rPr lang="en-US" sz="2394" dirty="0"/>
              <a:t>1.0 Injury Prevention Coordinator </a:t>
            </a:r>
          </a:p>
          <a:p>
            <a:pPr marL="285036" indent="-228029">
              <a:lnSpc>
                <a:spcPct val="90000"/>
              </a:lnSpc>
              <a:spcAft>
                <a:spcPts val="599"/>
              </a:spcAft>
              <a:buFont typeface="Arial" panose="020B0604020202020204" pitchFamily="34" charset="0"/>
              <a:buChar char="•"/>
            </a:pPr>
            <a:r>
              <a:rPr lang="en-US" sz="2394" dirty="0"/>
              <a:t>1.0 Licensed Social Worker </a:t>
            </a:r>
          </a:p>
          <a:p>
            <a:pPr marL="285036" indent="-228029">
              <a:lnSpc>
                <a:spcPct val="90000"/>
              </a:lnSpc>
              <a:spcAft>
                <a:spcPts val="599"/>
              </a:spcAft>
              <a:buFont typeface="Arial" panose="020B0604020202020204" pitchFamily="34" charset="0"/>
              <a:buChar char="•"/>
            </a:pPr>
            <a:r>
              <a:rPr lang="en-US" sz="2394" dirty="0"/>
              <a:t>0.7 Peer recovery</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71205" y="8483"/>
            <a:ext cx="1490633" cy="68410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2742" y="365046"/>
            <a:ext cx="4833500" cy="291635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7" name="Picture 6">
            <a:extLst>
              <a:ext uri="{FF2B5EF4-FFF2-40B4-BE49-F238E27FC236}">
                <a16:creationId xmlns:a16="http://schemas.microsoft.com/office/drawing/2014/main" id="{3E0CBF2A-7FBD-CE0A-D104-D505B06F71E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14" r="777" b="-4"/>
          <a:stretch/>
        </p:blipFill>
        <p:spPr>
          <a:xfrm>
            <a:off x="7065900" y="588935"/>
            <a:ext cx="4386554" cy="2512525"/>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2742" y="3505290"/>
            <a:ext cx="4833500" cy="291635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6" name="Picture 4" descr="A group of people posing for a photo in front of a christmas tree&#10;&#10;Description automatically generated">
            <a:extLst>
              <a:ext uri="{FF2B5EF4-FFF2-40B4-BE49-F238E27FC236}">
                <a16:creationId xmlns:a16="http://schemas.microsoft.com/office/drawing/2014/main" id="{45C8929D-D12B-5E02-3D7B-47443FC3C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r="1" b="1"/>
          <a:stretch/>
        </p:blipFill>
        <p:spPr bwMode="auto">
          <a:xfrm>
            <a:off x="7065899" y="3707204"/>
            <a:ext cx="4384695" cy="2512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4">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5">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231607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52319" y="3699445"/>
            <a:ext cx="3733800" cy="1077218"/>
          </a:xfrm>
          <a:prstGeom prst="rect">
            <a:avLst/>
          </a:prstGeom>
          <a:noFill/>
        </p:spPr>
        <p:txBody>
          <a:bodyPr wrap="square" rtlCol="0">
            <a:spAutoFit/>
          </a:bodyPr>
          <a:lstStyle/>
          <a:p>
            <a:r>
              <a:rPr lang="en-US" sz="2400" dirty="0">
                <a:solidFill>
                  <a:srgbClr val="D38E5F"/>
                </a:solidFill>
                <a:latin typeface="Franklin Gothic Demi" pitchFamily="34" charset="0"/>
              </a:rPr>
              <a:t>Angie Chisolm</a:t>
            </a:r>
            <a:endParaRPr lang="en-US" sz="2400" dirty="0">
              <a:solidFill>
                <a:srgbClr val="D38E5F"/>
              </a:solidFill>
              <a:latin typeface="Franklin Gothic Medium" pitchFamily="34" charset="0"/>
            </a:endParaRPr>
          </a:p>
          <a:p>
            <a:r>
              <a:rPr lang="en-US" sz="2000" dirty="0">
                <a:latin typeface="Franklin Gothic Medium" pitchFamily="34" charset="0"/>
              </a:rPr>
              <a:t>Managing Partner</a:t>
            </a:r>
          </a:p>
          <a:p>
            <a:r>
              <a:rPr lang="en-US" sz="2000" dirty="0">
                <a:latin typeface="Franklin Gothic Medium" pitchFamily="34" charset="0"/>
              </a:rPr>
              <a:t>Peregrine Health Services</a:t>
            </a:r>
          </a:p>
        </p:txBody>
      </p:sp>
      <p:cxnSp>
        <p:nvCxnSpPr>
          <p:cNvPr id="4" name="Straight Connector 3">
            <a:extLst>
              <a:ext uri="{FF2B5EF4-FFF2-40B4-BE49-F238E27FC236}">
                <a16:creationId xmlns:a16="http://schemas.microsoft.com/office/drawing/2014/main" id="{C0B22B40-8BF4-FD90-246B-2D9B115CC11A}"/>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4FB761B-233D-993A-C45D-C55261E352DB}"/>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pic>
        <p:nvPicPr>
          <p:cNvPr id="5" name="Picture 4">
            <a:extLst>
              <a:ext uri="{FF2B5EF4-FFF2-40B4-BE49-F238E27FC236}">
                <a16:creationId xmlns:a16="http://schemas.microsoft.com/office/drawing/2014/main" id="{16A724FA-B76A-7D50-4CEB-7413257E71E5}"/>
              </a:ext>
            </a:extLst>
          </p:cNvPr>
          <p:cNvPicPr>
            <a:picLocks noChangeAspect="1"/>
          </p:cNvPicPr>
          <p:nvPr/>
        </p:nvPicPr>
        <p:blipFill rotWithShape="1">
          <a:blip r:embed="rId3">
            <a:extLst>
              <a:ext uri="{28A0092B-C50C-407E-A947-70E740481C1C}">
                <a14:useLocalDpi xmlns:a14="http://schemas.microsoft.com/office/drawing/2010/main" val="0"/>
              </a:ext>
            </a:extLst>
          </a:blip>
          <a:srcRect l="10658" t="8290" r="11180" b="30129"/>
          <a:stretch/>
        </p:blipFill>
        <p:spPr>
          <a:xfrm>
            <a:off x="3566319" y="2289772"/>
            <a:ext cx="2104292" cy="248689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597" y="8483"/>
            <a:ext cx="3239990" cy="3392013"/>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36126" y="179222"/>
            <a:ext cx="2833156" cy="2365282"/>
          </a:xfrm>
          <a:prstGeom prst="rect">
            <a:avLst/>
          </a:prstGeom>
        </p:spPr>
        <p:txBody>
          <a:bodyPr vert="horz" lIns="91214" tIns="45607" rIns="91214" bIns="45607" rtlCol="0" anchor="ctr">
            <a:normAutofit/>
          </a:bodyPr>
          <a:lstStyle/>
          <a:p>
            <a:pPr>
              <a:lnSpc>
                <a:spcPct val="90000"/>
              </a:lnSpc>
              <a:spcBef>
                <a:spcPct val="0"/>
              </a:spcBef>
              <a:spcAft>
                <a:spcPts val="599"/>
              </a:spcAft>
            </a:pPr>
            <a:r>
              <a:rPr lang="en-US" sz="3192" b="1" dirty="0">
                <a:solidFill>
                  <a:srgbClr val="FFFFFF"/>
                </a:solidFill>
                <a:latin typeface="+mj-lt"/>
                <a:ea typeface="+mj-ea"/>
                <a:cs typeface="+mj-cs"/>
              </a:rPr>
              <a:t>Opportunity   </a:t>
            </a:r>
          </a:p>
        </p:txBody>
      </p:sp>
      <p:pic>
        <p:nvPicPr>
          <p:cNvPr id="7" name="Picture 6">
            <a:extLst>
              <a:ext uri="{FF2B5EF4-FFF2-40B4-BE49-F238E27FC236}">
                <a16:creationId xmlns:a16="http://schemas.microsoft.com/office/drawing/2014/main" id="{E3485C72-E6B8-A600-F218-FA8EB4FB57F9}"/>
              </a:ext>
            </a:extLst>
          </p:cNvPr>
          <p:cNvPicPr>
            <a:picLocks noChangeAspect="1"/>
          </p:cNvPicPr>
          <p:nvPr/>
        </p:nvPicPr>
        <p:blipFill rotWithShape="1">
          <a:blip r:embed="rId2"/>
          <a:srcRect t="2509"/>
          <a:stretch/>
        </p:blipFill>
        <p:spPr>
          <a:xfrm>
            <a:off x="4197524" y="1219200"/>
            <a:ext cx="7329359" cy="4572000"/>
          </a:xfrm>
          <a:prstGeom prst="rect">
            <a:avLst/>
          </a:prstGeom>
        </p:spPr>
      </p:pic>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3">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sp>
        <p:nvSpPr>
          <p:cNvPr id="2" name="TextBox 1">
            <a:extLst>
              <a:ext uri="{FF2B5EF4-FFF2-40B4-BE49-F238E27FC236}">
                <a16:creationId xmlns:a16="http://schemas.microsoft.com/office/drawing/2014/main" id="{74E36432-A0FC-F254-398D-AD5E628B1AFA}"/>
              </a:ext>
            </a:extLst>
          </p:cNvPr>
          <p:cNvSpPr txBox="1"/>
          <p:nvPr/>
        </p:nvSpPr>
        <p:spPr>
          <a:xfrm rot="10800000" flipV="1">
            <a:off x="495690" y="4038275"/>
            <a:ext cx="8094269" cy="368418"/>
          </a:xfrm>
          <a:prstGeom prst="rect">
            <a:avLst/>
          </a:prstGeom>
          <a:noFill/>
        </p:spPr>
        <p:txBody>
          <a:bodyPr wrap="square" rtlCol="0">
            <a:spAutoFit/>
          </a:bodyPr>
          <a:lstStyle/>
          <a:p>
            <a:pPr>
              <a:spcAft>
                <a:spcPts val="599"/>
              </a:spcAft>
            </a:pPr>
            <a:r>
              <a:rPr lang="en-US" sz="1795" dirty="0"/>
              <a:t>	 </a:t>
            </a:r>
          </a:p>
        </p:txBody>
      </p:sp>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4">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1866522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1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12161837" cy="684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06638" y="394456"/>
            <a:ext cx="9213849" cy="1186009"/>
          </a:xfrm>
          <a:prstGeom prst="rect">
            <a:avLst/>
          </a:prstGeom>
        </p:spPr>
        <p:txBody>
          <a:bodyPr vert="horz" lIns="91214" tIns="45607" rIns="91214" bIns="45607" rtlCol="0" anchor="b">
            <a:normAutofit/>
          </a:bodyPr>
          <a:lstStyle/>
          <a:p>
            <a:pPr>
              <a:lnSpc>
                <a:spcPct val="90000"/>
              </a:lnSpc>
              <a:spcBef>
                <a:spcPct val="0"/>
              </a:spcBef>
              <a:spcAft>
                <a:spcPts val="599"/>
              </a:spcAft>
            </a:pPr>
            <a:r>
              <a:rPr lang="en-US" sz="5387" b="1" dirty="0">
                <a:latin typeface="+mj-lt"/>
                <a:ea typeface="+mj-ea"/>
                <a:cs typeface="+mj-cs"/>
              </a:rPr>
              <a:t>Opportunity   </a:t>
            </a:r>
          </a:p>
        </p:txBody>
      </p:sp>
      <p:grpSp>
        <p:nvGrpSpPr>
          <p:cNvPr id="54" name="Group 1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01907"/>
            <a:ext cx="11666150" cy="780241"/>
            <a:chOff x="-2" y="1998368"/>
            <a:chExt cx="11695083" cy="782176"/>
          </a:xfrm>
        </p:grpSpPr>
        <p:sp>
          <p:nvSpPr>
            <p:cNvPr id="55" name="Rectangle 1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56" name="Rectangle 1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grpSp>
      <p:sp>
        <p:nvSpPr>
          <p:cNvPr id="57"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6113"/>
            <a:ext cx="11355200" cy="41375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2">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3">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
        <p:nvSpPr>
          <p:cNvPr id="2" name="TextBox 1">
            <a:extLst>
              <a:ext uri="{FF2B5EF4-FFF2-40B4-BE49-F238E27FC236}">
                <a16:creationId xmlns:a16="http://schemas.microsoft.com/office/drawing/2014/main" id="{74E36432-A0FC-F254-398D-AD5E628B1AFA}"/>
              </a:ext>
            </a:extLst>
          </p:cNvPr>
          <p:cNvSpPr txBox="1"/>
          <p:nvPr/>
        </p:nvSpPr>
        <p:spPr>
          <a:xfrm rot="10800000" flipV="1">
            <a:off x="495690" y="2656709"/>
            <a:ext cx="8094269" cy="3131554"/>
          </a:xfrm>
          <a:prstGeom prst="rect">
            <a:avLst/>
          </a:prstGeom>
          <a:noFill/>
        </p:spPr>
        <p:txBody>
          <a:bodyPr wrap="square" rtlCol="0">
            <a:spAutoFit/>
          </a:bodyPr>
          <a:lstStyle/>
          <a:p>
            <a:r>
              <a:rPr lang="en-US" sz="3591" dirty="0"/>
              <a:t>Improve SBIRT Process: </a:t>
            </a:r>
          </a:p>
          <a:p>
            <a:pPr marL="285036" indent="-285036">
              <a:buFont typeface="Arial" panose="020B0604020202020204" pitchFamily="34" charset="0"/>
              <a:buChar char="•"/>
            </a:pPr>
            <a:r>
              <a:rPr lang="en-US" sz="2394" dirty="0"/>
              <a:t>Optimize electronic medical record</a:t>
            </a:r>
          </a:p>
          <a:p>
            <a:pPr marL="285036" indent="-285036">
              <a:buFont typeface="Arial" panose="020B0604020202020204" pitchFamily="34" charset="0"/>
              <a:buChar char="•"/>
            </a:pPr>
            <a:r>
              <a:rPr lang="en-US" sz="2394" dirty="0"/>
              <a:t>Ensure the right person is doing the SBIRT</a:t>
            </a:r>
          </a:p>
          <a:p>
            <a:pPr marL="285036" indent="-285036">
              <a:buFont typeface="Arial" panose="020B0604020202020204" pitchFamily="34" charset="0"/>
              <a:buChar char="•"/>
            </a:pPr>
            <a:r>
              <a:rPr lang="en-US" sz="2394" dirty="0"/>
              <a:t>Increase referrals for treatment  </a:t>
            </a:r>
          </a:p>
          <a:p>
            <a:pPr marL="285036" indent="-285036">
              <a:buFont typeface="Arial" panose="020B0604020202020204" pitchFamily="34" charset="0"/>
              <a:buChar char="•"/>
            </a:pPr>
            <a:r>
              <a:rPr lang="en-US" sz="2394" dirty="0"/>
              <a:t>Ensure referral arrangements are completed for patient</a:t>
            </a:r>
          </a:p>
          <a:p>
            <a:pPr marL="285036" indent="-285036">
              <a:buFont typeface="Arial" panose="020B0604020202020204" pitchFamily="34" charset="0"/>
              <a:buChar char="•"/>
            </a:pPr>
            <a:r>
              <a:rPr lang="en-US" sz="2394" dirty="0"/>
              <a:t>Identify baseline knowledge of healthcare staff related to substance use disorders </a:t>
            </a:r>
          </a:p>
          <a:p>
            <a:r>
              <a:rPr lang="en-US" sz="1795" dirty="0"/>
              <a:t>	 </a:t>
            </a:r>
          </a:p>
        </p:txBody>
      </p:sp>
    </p:spTree>
    <p:extLst>
      <p:ext uri="{BB962C8B-B14F-4D97-AF65-F5344CB8AC3E}">
        <p14:creationId xmlns:p14="http://schemas.microsoft.com/office/powerpoint/2010/main" val="609267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43482" y="372705"/>
            <a:ext cx="10482229" cy="1322284"/>
          </a:xfrm>
          <a:prstGeom prst="rect">
            <a:avLst/>
          </a:prstGeom>
        </p:spPr>
        <p:txBody>
          <a:bodyPr vert="horz" lIns="91214" tIns="45607" rIns="91214" bIns="45607" rtlCol="0" anchor="ctr">
            <a:normAutofit/>
          </a:bodyPr>
          <a:lstStyle/>
          <a:p>
            <a:pPr>
              <a:lnSpc>
                <a:spcPct val="90000"/>
              </a:lnSpc>
              <a:spcBef>
                <a:spcPct val="0"/>
              </a:spcBef>
              <a:spcAft>
                <a:spcPts val="599"/>
              </a:spcAft>
            </a:pPr>
            <a:r>
              <a:rPr lang="en-US" sz="5387" b="1" dirty="0">
                <a:latin typeface="+mj-lt"/>
                <a:ea typeface="+mj-ea"/>
                <a:cs typeface="+mj-cs"/>
              </a:rPr>
              <a:t>New Process    </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381" y="1681706"/>
            <a:ext cx="10827076" cy="18243"/>
          </a:xfrm>
          <a:custGeom>
            <a:avLst/>
            <a:gdLst>
              <a:gd name="connsiteX0" fmla="*/ 0 w 10827076"/>
              <a:gd name="connsiteY0" fmla="*/ 0 h 18243"/>
              <a:gd name="connsiteX1" fmla="*/ 460151 w 10827076"/>
              <a:gd name="connsiteY1" fmla="*/ 0 h 18243"/>
              <a:gd name="connsiteX2" fmla="*/ 1136843 w 10827076"/>
              <a:gd name="connsiteY2" fmla="*/ 0 h 18243"/>
              <a:gd name="connsiteX3" fmla="*/ 1921806 w 10827076"/>
              <a:gd name="connsiteY3" fmla="*/ 0 h 18243"/>
              <a:gd name="connsiteX4" fmla="*/ 2273686 w 10827076"/>
              <a:gd name="connsiteY4" fmla="*/ 0 h 18243"/>
              <a:gd name="connsiteX5" fmla="*/ 2625566 w 10827076"/>
              <a:gd name="connsiteY5" fmla="*/ 0 h 18243"/>
              <a:gd name="connsiteX6" fmla="*/ 3518800 w 10827076"/>
              <a:gd name="connsiteY6" fmla="*/ 0 h 18243"/>
              <a:gd name="connsiteX7" fmla="*/ 4195492 w 10827076"/>
              <a:gd name="connsiteY7" fmla="*/ 0 h 18243"/>
              <a:gd name="connsiteX8" fmla="*/ 4547372 w 10827076"/>
              <a:gd name="connsiteY8" fmla="*/ 0 h 18243"/>
              <a:gd name="connsiteX9" fmla="*/ 5224064 w 10827076"/>
              <a:gd name="connsiteY9" fmla="*/ 0 h 18243"/>
              <a:gd name="connsiteX10" fmla="*/ 6117298 w 10827076"/>
              <a:gd name="connsiteY10" fmla="*/ 0 h 18243"/>
              <a:gd name="connsiteX11" fmla="*/ 6685719 w 10827076"/>
              <a:gd name="connsiteY11" fmla="*/ 0 h 18243"/>
              <a:gd name="connsiteX12" fmla="*/ 7254141 w 10827076"/>
              <a:gd name="connsiteY12" fmla="*/ 0 h 18243"/>
              <a:gd name="connsiteX13" fmla="*/ 7930833 w 10827076"/>
              <a:gd name="connsiteY13" fmla="*/ 0 h 18243"/>
              <a:gd name="connsiteX14" fmla="*/ 8715796 w 10827076"/>
              <a:gd name="connsiteY14" fmla="*/ 0 h 18243"/>
              <a:gd name="connsiteX15" fmla="*/ 9500759 w 10827076"/>
              <a:gd name="connsiteY15" fmla="*/ 0 h 18243"/>
              <a:gd name="connsiteX16" fmla="*/ 10827076 w 10827076"/>
              <a:gd name="connsiteY16" fmla="*/ 0 h 18243"/>
              <a:gd name="connsiteX17" fmla="*/ 10827076 w 10827076"/>
              <a:gd name="connsiteY17" fmla="*/ 18243 h 18243"/>
              <a:gd name="connsiteX18" fmla="*/ 10366925 w 10827076"/>
              <a:gd name="connsiteY18" fmla="*/ 18243 h 18243"/>
              <a:gd name="connsiteX19" fmla="*/ 9473692 w 10827076"/>
              <a:gd name="connsiteY19" fmla="*/ 18243 h 18243"/>
              <a:gd name="connsiteX20" fmla="*/ 8796999 w 10827076"/>
              <a:gd name="connsiteY20" fmla="*/ 18243 h 18243"/>
              <a:gd name="connsiteX21" fmla="*/ 8445119 w 10827076"/>
              <a:gd name="connsiteY21" fmla="*/ 18243 h 18243"/>
              <a:gd name="connsiteX22" fmla="*/ 7768427 w 10827076"/>
              <a:gd name="connsiteY22" fmla="*/ 18243 h 18243"/>
              <a:gd name="connsiteX23" fmla="*/ 7200006 w 10827076"/>
              <a:gd name="connsiteY23" fmla="*/ 18243 h 18243"/>
              <a:gd name="connsiteX24" fmla="*/ 6631584 w 10827076"/>
              <a:gd name="connsiteY24" fmla="*/ 18243 h 18243"/>
              <a:gd name="connsiteX25" fmla="*/ 6063163 w 10827076"/>
              <a:gd name="connsiteY25" fmla="*/ 18243 h 18243"/>
              <a:gd name="connsiteX26" fmla="*/ 5494741 w 10827076"/>
              <a:gd name="connsiteY26" fmla="*/ 18243 h 18243"/>
              <a:gd name="connsiteX27" fmla="*/ 4709778 w 10827076"/>
              <a:gd name="connsiteY27" fmla="*/ 18243 h 18243"/>
              <a:gd name="connsiteX28" fmla="*/ 4033086 w 10827076"/>
              <a:gd name="connsiteY28" fmla="*/ 18243 h 18243"/>
              <a:gd name="connsiteX29" fmla="*/ 3681206 w 10827076"/>
              <a:gd name="connsiteY29" fmla="*/ 18243 h 18243"/>
              <a:gd name="connsiteX30" fmla="*/ 3112784 w 10827076"/>
              <a:gd name="connsiteY30" fmla="*/ 18243 h 18243"/>
              <a:gd name="connsiteX31" fmla="*/ 2327821 w 10827076"/>
              <a:gd name="connsiteY31" fmla="*/ 18243 h 18243"/>
              <a:gd name="connsiteX32" fmla="*/ 1867671 w 10827076"/>
              <a:gd name="connsiteY32" fmla="*/ 18243 h 18243"/>
              <a:gd name="connsiteX33" fmla="*/ 974437 w 10827076"/>
              <a:gd name="connsiteY33" fmla="*/ 18243 h 18243"/>
              <a:gd name="connsiteX34" fmla="*/ 0 w 10827076"/>
              <a:gd name="connsiteY34" fmla="*/ 18243 h 18243"/>
              <a:gd name="connsiteX35" fmla="*/ 0 w 10827076"/>
              <a:gd name="connsiteY35" fmla="*/ 0 h 1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27076" h="18243" fill="none" extrusionOk="0">
                <a:moveTo>
                  <a:pt x="0" y="0"/>
                </a:moveTo>
                <a:cubicBezTo>
                  <a:pt x="136903" y="15605"/>
                  <a:pt x="305209" y="-7685"/>
                  <a:pt x="460151" y="0"/>
                </a:cubicBezTo>
                <a:cubicBezTo>
                  <a:pt x="615093" y="7685"/>
                  <a:pt x="1001016" y="-6749"/>
                  <a:pt x="1136843" y="0"/>
                </a:cubicBezTo>
                <a:cubicBezTo>
                  <a:pt x="1272670" y="6749"/>
                  <a:pt x="1579018" y="-36325"/>
                  <a:pt x="1921806" y="0"/>
                </a:cubicBezTo>
                <a:cubicBezTo>
                  <a:pt x="2264594" y="36325"/>
                  <a:pt x="2175562" y="-17533"/>
                  <a:pt x="2273686" y="0"/>
                </a:cubicBezTo>
                <a:cubicBezTo>
                  <a:pt x="2371810" y="17533"/>
                  <a:pt x="2536249" y="-11573"/>
                  <a:pt x="2625566" y="0"/>
                </a:cubicBezTo>
                <a:cubicBezTo>
                  <a:pt x="2714883" y="11573"/>
                  <a:pt x="3212481" y="-11016"/>
                  <a:pt x="3518800" y="0"/>
                </a:cubicBezTo>
                <a:cubicBezTo>
                  <a:pt x="3825119" y="11016"/>
                  <a:pt x="3914243" y="-21702"/>
                  <a:pt x="4195492" y="0"/>
                </a:cubicBezTo>
                <a:cubicBezTo>
                  <a:pt x="4476741" y="21702"/>
                  <a:pt x="4406130" y="-7228"/>
                  <a:pt x="4547372" y="0"/>
                </a:cubicBezTo>
                <a:cubicBezTo>
                  <a:pt x="4688614" y="7228"/>
                  <a:pt x="4967214" y="28974"/>
                  <a:pt x="5224064" y="0"/>
                </a:cubicBezTo>
                <a:cubicBezTo>
                  <a:pt x="5480914" y="-28974"/>
                  <a:pt x="5692416" y="-28558"/>
                  <a:pt x="6117298" y="0"/>
                </a:cubicBezTo>
                <a:cubicBezTo>
                  <a:pt x="6542180" y="28558"/>
                  <a:pt x="6562261" y="-24142"/>
                  <a:pt x="6685719" y="0"/>
                </a:cubicBezTo>
                <a:cubicBezTo>
                  <a:pt x="6809177" y="24142"/>
                  <a:pt x="7089791" y="-3408"/>
                  <a:pt x="7254141" y="0"/>
                </a:cubicBezTo>
                <a:cubicBezTo>
                  <a:pt x="7418491" y="3408"/>
                  <a:pt x="7635462" y="17005"/>
                  <a:pt x="7930833" y="0"/>
                </a:cubicBezTo>
                <a:cubicBezTo>
                  <a:pt x="8226204" y="-17005"/>
                  <a:pt x="8333923" y="-6092"/>
                  <a:pt x="8715796" y="0"/>
                </a:cubicBezTo>
                <a:cubicBezTo>
                  <a:pt x="9097669" y="6092"/>
                  <a:pt x="9286300" y="-29245"/>
                  <a:pt x="9500759" y="0"/>
                </a:cubicBezTo>
                <a:cubicBezTo>
                  <a:pt x="9715218" y="29245"/>
                  <a:pt x="10501654" y="27261"/>
                  <a:pt x="10827076" y="0"/>
                </a:cubicBezTo>
                <a:cubicBezTo>
                  <a:pt x="10826313" y="7457"/>
                  <a:pt x="10827543" y="13574"/>
                  <a:pt x="10827076" y="18243"/>
                </a:cubicBezTo>
                <a:cubicBezTo>
                  <a:pt x="10730637" y="13325"/>
                  <a:pt x="10575003" y="23799"/>
                  <a:pt x="10366925" y="18243"/>
                </a:cubicBezTo>
                <a:cubicBezTo>
                  <a:pt x="10158847" y="12687"/>
                  <a:pt x="9755688" y="-26406"/>
                  <a:pt x="9473692" y="18243"/>
                </a:cubicBezTo>
                <a:cubicBezTo>
                  <a:pt x="9191696" y="62892"/>
                  <a:pt x="9086384" y="33390"/>
                  <a:pt x="8796999" y="18243"/>
                </a:cubicBezTo>
                <a:cubicBezTo>
                  <a:pt x="8507614" y="3096"/>
                  <a:pt x="8544712" y="34773"/>
                  <a:pt x="8445119" y="18243"/>
                </a:cubicBezTo>
                <a:cubicBezTo>
                  <a:pt x="8345526" y="1713"/>
                  <a:pt x="8026518" y="-13144"/>
                  <a:pt x="7768427" y="18243"/>
                </a:cubicBezTo>
                <a:cubicBezTo>
                  <a:pt x="7510336" y="49630"/>
                  <a:pt x="7351854" y="21643"/>
                  <a:pt x="7200006" y="18243"/>
                </a:cubicBezTo>
                <a:cubicBezTo>
                  <a:pt x="7048158" y="14843"/>
                  <a:pt x="6749210" y="29197"/>
                  <a:pt x="6631584" y="18243"/>
                </a:cubicBezTo>
                <a:cubicBezTo>
                  <a:pt x="6513958" y="7289"/>
                  <a:pt x="6257607" y="15191"/>
                  <a:pt x="6063163" y="18243"/>
                </a:cubicBezTo>
                <a:cubicBezTo>
                  <a:pt x="5868719" y="21295"/>
                  <a:pt x="5756812" y="-6414"/>
                  <a:pt x="5494741" y="18243"/>
                </a:cubicBezTo>
                <a:cubicBezTo>
                  <a:pt x="5232670" y="42900"/>
                  <a:pt x="4904723" y="32968"/>
                  <a:pt x="4709778" y="18243"/>
                </a:cubicBezTo>
                <a:cubicBezTo>
                  <a:pt x="4514833" y="3518"/>
                  <a:pt x="4299737" y="17781"/>
                  <a:pt x="4033086" y="18243"/>
                </a:cubicBezTo>
                <a:cubicBezTo>
                  <a:pt x="3766435" y="18705"/>
                  <a:pt x="3826506" y="14709"/>
                  <a:pt x="3681206" y="18243"/>
                </a:cubicBezTo>
                <a:cubicBezTo>
                  <a:pt x="3535906" y="21777"/>
                  <a:pt x="3253228" y="25656"/>
                  <a:pt x="3112784" y="18243"/>
                </a:cubicBezTo>
                <a:cubicBezTo>
                  <a:pt x="2972340" y="10830"/>
                  <a:pt x="2517265" y="29109"/>
                  <a:pt x="2327821" y="18243"/>
                </a:cubicBezTo>
                <a:cubicBezTo>
                  <a:pt x="2138377" y="7377"/>
                  <a:pt x="2089469" y="40408"/>
                  <a:pt x="1867671" y="18243"/>
                </a:cubicBezTo>
                <a:cubicBezTo>
                  <a:pt x="1645873" y="-3922"/>
                  <a:pt x="1197465" y="60283"/>
                  <a:pt x="974437" y="18243"/>
                </a:cubicBezTo>
                <a:cubicBezTo>
                  <a:pt x="751409" y="-23797"/>
                  <a:pt x="206569" y="30919"/>
                  <a:pt x="0" y="18243"/>
                </a:cubicBezTo>
                <a:cubicBezTo>
                  <a:pt x="-672" y="12207"/>
                  <a:pt x="-434" y="4676"/>
                  <a:pt x="0" y="0"/>
                </a:cubicBezTo>
                <a:close/>
              </a:path>
              <a:path w="10827076" h="18243" stroke="0" extrusionOk="0">
                <a:moveTo>
                  <a:pt x="0" y="0"/>
                </a:moveTo>
                <a:cubicBezTo>
                  <a:pt x="114075" y="-20150"/>
                  <a:pt x="326146" y="-15720"/>
                  <a:pt x="568421" y="0"/>
                </a:cubicBezTo>
                <a:cubicBezTo>
                  <a:pt x="810696" y="15720"/>
                  <a:pt x="771539" y="11287"/>
                  <a:pt x="920301" y="0"/>
                </a:cubicBezTo>
                <a:cubicBezTo>
                  <a:pt x="1069063" y="-11287"/>
                  <a:pt x="1430824" y="1295"/>
                  <a:pt x="1813535" y="0"/>
                </a:cubicBezTo>
                <a:cubicBezTo>
                  <a:pt x="2196246" y="-1295"/>
                  <a:pt x="2108883" y="-24942"/>
                  <a:pt x="2381957" y="0"/>
                </a:cubicBezTo>
                <a:cubicBezTo>
                  <a:pt x="2655031" y="24942"/>
                  <a:pt x="2755688" y="-17498"/>
                  <a:pt x="2950378" y="0"/>
                </a:cubicBezTo>
                <a:cubicBezTo>
                  <a:pt x="3145068" y="17498"/>
                  <a:pt x="3452907" y="25418"/>
                  <a:pt x="3843612" y="0"/>
                </a:cubicBezTo>
                <a:cubicBezTo>
                  <a:pt x="4234317" y="-25418"/>
                  <a:pt x="4127043" y="9484"/>
                  <a:pt x="4303763" y="0"/>
                </a:cubicBezTo>
                <a:cubicBezTo>
                  <a:pt x="4480483" y="-9484"/>
                  <a:pt x="4797739" y="-14247"/>
                  <a:pt x="5196996" y="0"/>
                </a:cubicBezTo>
                <a:cubicBezTo>
                  <a:pt x="5596253" y="14247"/>
                  <a:pt x="5718537" y="-20227"/>
                  <a:pt x="6090230" y="0"/>
                </a:cubicBezTo>
                <a:cubicBezTo>
                  <a:pt x="6461923" y="20227"/>
                  <a:pt x="6545988" y="-1306"/>
                  <a:pt x="6766923" y="0"/>
                </a:cubicBezTo>
                <a:cubicBezTo>
                  <a:pt x="6987858" y="1306"/>
                  <a:pt x="7348237" y="8651"/>
                  <a:pt x="7660156" y="0"/>
                </a:cubicBezTo>
                <a:cubicBezTo>
                  <a:pt x="7972075" y="-8651"/>
                  <a:pt x="8061255" y="5278"/>
                  <a:pt x="8228578" y="0"/>
                </a:cubicBezTo>
                <a:cubicBezTo>
                  <a:pt x="8395901" y="-5278"/>
                  <a:pt x="8646758" y="12166"/>
                  <a:pt x="8796999" y="0"/>
                </a:cubicBezTo>
                <a:cubicBezTo>
                  <a:pt x="8947240" y="-12166"/>
                  <a:pt x="9258483" y="13845"/>
                  <a:pt x="9581962" y="0"/>
                </a:cubicBezTo>
                <a:cubicBezTo>
                  <a:pt x="9905441" y="-13845"/>
                  <a:pt x="9985811" y="-3125"/>
                  <a:pt x="10150384" y="0"/>
                </a:cubicBezTo>
                <a:cubicBezTo>
                  <a:pt x="10314957" y="3125"/>
                  <a:pt x="10665525" y="-27170"/>
                  <a:pt x="10827076" y="0"/>
                </a:cubicBezTo>
                <a:cubicBezTo>
                  <a:pt x="10827887" y="8050"/>
                  <a:pt x="10827660" y="11849"/>
                  <a:pt x="10827076" y="18243"/>
                </a:cubicBezTo>
                <a:cubicBezTo>
                  <a:pt x="10504174" y="27066"/>
                  <a:pt x="10397955" y="-10035"/>
                  <a:pt x="10042113" y="18243"/>
                </a:cubicBezTo>
                <a:cubicBezTo>
                  <a:pt x="9686271" y="46521"/>
                  <a:pt x="9843772" y="15946"/>
                  <a:pt x="9690233" y="18243"/>
                </a:cubicBezTo>
                <a:cubicBezTo>
                  <a:pt x="9536694" y="20540"/>
                  <a:pt x="9455510" y="-1083"/>
                  <a:pt x="9230082" y="18243"/>
                </a:cubicBezTo>
                <a:cubicBezTo>
                  <a:pt x="9004654" y="37569"/>
                  <a:pt x="8745290" y="5855"/>
                  <a:pt x="8336849" y="18243"/>
                </a:cubicBezTo>
                <a:cubicBezTo>
                  <a:pt x="7928408" y="30631"/>
                  <a:pt x="7909954" y="15942"/>
                  <a:pt x="7660156" y="18243"/>
                </a:cubicBezTo>
                <a:cubicBezTo>
                  <a:pt x="7410358" y="20544"/>
                  <a:pt x="7405850" y="35248"/>
                  <a:pt x="7200006" y="18243"/>
                </a:cubicBezTo>
                <a:cubicBezTo>
                  <a:pt x="6994162" y="1239"/>
                  <a:pt x="6760067" y="22385"/>
                  <a:pt x="6523313" y="18243"/>
                </a:cubicBezTo>
                <a:cubicBezTo>
                  <a:pt x="6286559" y="14101"/>
                  <a:pt x="6344411" y="9637"/>
                  <a:pt x="6171433" y="18243"/>
                </a:cubicBezTo>
                <a:cubicBezTo>
                  <a:pt x="5998455" y="26849"/>
                  <a:pt x="5981164" y="17203"/>
                  <a:pt x="5819553" y="18243"/>
                </a:cubicBezTo>
                <a:cubicBezTo>
                  <a:pt x="5657942" y="19283"/>
                  <a:pt x="5311722" y="30044"/>
                  <a:pt x="5142861" y="18243"/>
                </a:cubicBezTo>
                <a:cubicBezTo>
                  <a:pt x="4974000" y="6442"/>
                  <a:pt x="4816193" y="8175"/>
                  <a:pt x="4682710" y="18243"/>
                </a:cubicBezTo>
                <a:cubicBezTo>
                  <a:pt x="4549227" y="28311"/>
                  <a:pt x="4262125" y="33779"/>
                  <a:pt x="3897747" y="18243"/>
                </a:cubicBezTo>
                <a:cubicBezTo>
                  <a:pt x="3533369" y="2707"/>
                  <a:pt x="3534614" y="18203"/>
                  <a:pt x="3437597" y="18243"/>
                </a:cubicBezTo>
                <a:cubicBezTo>
                  <a:pt x="3340580" y="18284"/>
                  <a:pt x="2863321" y="-11789"/>
                  <a:pt x="2652634" y="18243"/>
                </a:cubicBezTo>
                <a:cubicBezTo>
                  <a:pt x="2441947" y="48275"/>
                  <a:pt x="2385013" y="14027"/>
                  <a:pt x="2300754" y="18243"/>
                </a:cubicBezTo>
                <a:cubicBezTo>
                  <a:pt x="2216495" y="22459"/>
                  <a:pt x="1793497" y="-13807"/>
                  <a:pt x="1515791" y="18243"/>
                </a:cubicBezTo>
                <a:cubicBezTo>
                  <a:pt x="1238085" y="50293"/>
                  <a:pt x="1239148" y="13785"/>
                  <a:pt x="1055640" y="18243"/>
                </a:cubicBezTo>
                <a:cubicBezTo>
                  <a:pt x="872132" y="22701"/>
                  <a:pt x="789306" y="25104"/>
                  <a:pt x="703760" y="18243"/>
                </a:cubicBezTo>
                <a:cubicBezTo>
                  <a:pt x="618214" y="11382"/>
                  <a:pt x="270535" y="-3409"/>
                  <a:pt x="0" y="18243"/>
                </a:cubicBezTo>
                <a:cubicBezTo>
                  <a:pt x="-505" y="13446"/>
                  <a:pt x="-310" y="606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8" name="TextBox 7">
            <a:extLst>
              <a:ext uri="{FF2B5EF4-FFF2-40B4-BE49-F238E27FC236}">
                <a16:creationId xmlns:a16="http://schemas.microsoft.com/office/drawing/2014/main" id="{C57E95F6-697C-3E8F-A934-B96489B71B09}"/>
              </a:ext>
            </a:extLst>
          </p:cNvPr>
          <p:cNvSpPr txBox="1"/>
          <p:nvPr/>
        </p:nvSpPr>
        <p:spPr>
          <a:xfrm>
            <a:off x="836127" y="1933094"/>
            <a:ext cx="10489585" cy="4241441"/>
          </a:xfrm>
          <a:prstGeom prst="rect">
            <a:avLst/>
          </a:prstGeom>
        </p:spPr>
        <p:txBody>
          <a:bodyPr vert="horz" lIns="91214" tIns="45607" rIns="91214" bIns="45607" rtlCol="0">
            <a:normAutofit/>
          </a:bodyPr>
          <a:lstStyle/>
          <a:p>
            <a:pPr marL="342043" indent="-228029">
              <a:lnSpc>
                <a:spcPct val="90000"/>
              </a:lnSpc>
              <a:spcAft>
                <a:spcPts val="599"/>
              </a:spcAft>
              <a:buFont typeface="Arial" panose="020B0604020202020204" pitchFamily="34" charset="0"/>
              <a:buChar char="•"/>
            </a:pPr>
            <a:r>
              <a:rPr lang="en-US" sz="2195" dirty="0"/>
              <a:t>Identify patients that have substance use disorders in the ED or inpatient units </a:t>
            </a:r>
          </a:p>
          <a:p>
            <a:pPr marL="342043" indent="-228029">
              <a:lnSpc>
                <a:spcPct val="90000"/>
              </a:lnSpc>
              <a:spcAft>
                <a:spcPts val="599"/>
              </a:spcAft>
              <a:buFont typeface="Arial" panose="020B0604020202020204" pitchFamily="34" charset="0"/>
              <a:buChar char="•"/>
            </a:pPr>
            <a:r>
              <a:rPr lang="en-US" sz="2195" dirty="0"/>
              <a:t>Social worker/peer recovery coach complete the Screening Brief Intervention and Referral for Treatment process.</a:t>
            </a:r>
          </a:p>
          <a:p>
            <a:pPr marL="342043" indent="-228029">
              <a:lnSpc>
                <a:spcPct val="90000"/>
              </a:lnSpc>
              <a:spcAft>
                <a:spcPts val="599"/>
              </a:spcAft>
              <a:buFont typeface="Arial" panose="020B0604020202020204" pitchFamily="34" charset="0"/>
              <a:buChar char="•"/>
            </a:pPr>
            <a:r>
              <a:rPr lang="en-US" sz="2195" dirty="0"/>
              <a:t>Round on inpatients with substance use disorders daily</a:t>
            </a:r>
          </a:p>
          <a:p>
            <a:pPr marL="798100" lvl="1" indent="-228029">
              <a:lnSpc>
                <a:spcPct val="90000"/>
              </a:lnSpc>
              <a:spcAft>
                <a:spcPts val="599"/>
              </a:spcAft>
              <a:buFont typeface="Arial" panose="020B0604020202020204" pitchFamily="34" charset="0"/>
              <a:buChar char="•"/>
            </a:pPr>
            <a:r>
              <a:rPr lang="en-US" sz="2195" dirty="0"/>
              <a:t>Implement Peer support </a:t>
            </a:r>
          </a:p>
          <a:p>
            <a:pPr marL="798100" lvl="1" indent="-228029">
              <a:lnSpc>
                <a:spcPct val="90000"/>
              </a:lnSpc>
              <a:spcAft>
                <a:spcPts val="599"/>
              </a:spcAft>
              <a:buFont typeface="Arial" panose="020B0604020202020204" pitchFamily="34" charset="0"/>
              <a:buChar char="•"/>
            </a:pPr>
            <a:r>
              <a:rPr lang="en-US" sz="2195" dirty="0"/>
              <a:t>Meet patients where they are in terms of readiness for recovery</a:t>
            </a:r>
          </a:p>
          <a:p>
            <a:pPr marL="798100" lvl="1" indent="-228029">
              <a:lnSpc>
                <a:spcPct val="90000"/>
              </a:lnSpc>
              <a:spcAft>
                <a:spcPts val="599"/>
              </a:spcAft>
              <a:buFont typeface="Arial" panose="020B0604020202020204" pitchFamily="34" charset="0"/>
              <a:buChar char="•"/>
            </a:pPr>
            <a:r>
              <a:rPr lang="en-US" sz="2195" dirty="0"/>
              <a:t>Journaling </a:t>
            </a:r>
          </a:p>
          <a:p>
            <a:pPr marL="798100" lvl="1" indent="-228029">
              <a:lnSpc>
                <a:spcPct val="90000"/>
              </a:lnSpc>
              <a:spcAft>
                <a:spcPts val="599"/>
              </a:spcAft>
              <a:buFont typeface="Arial" panose="020B0604020202020204" pitchFamily="34" charset="0"/>
              <a:buChar char="•"/>
            </a:pPr>
            <a:r>
              <a:rPr lang="en-US" sz="2195" dirty="0"/>
              <a:t>Harm Reduction </a:t>
            </a:r>
          </a:p>
          <a:p>
            <a:pPr marL="342043" indent="-228029">
              <a:lnSpc>
                <a:spcPct val="90000"/>
              </a:lnSpc>
              <a:spcAft>
                <a:spcPts val="599"/>
              </a:spcAft>
              <a:buFont typeface="Arial" panose="020B0604020202020204" pitchFamily="34" charset="0"/>
              <a:buChar char="•"/>
            </a:pPr>
            <a:r>
              <a:rPr lang="en-US" sz="2195" dirty="0"/>
              <a:t>Arrange treatments after discharge</a:t>
            </a:r>
          </a:p>
          <a:p>
            <a:pPr marL="342043" indent="-228029">
              <a:lnSpc>
                <a:spcPct val="90000"/>
              </a:lnSpc>
              <a:spcAft>
                <a:spcPts val="599"/>
              </a:spcAft>
              <a:buFont typeface="Arial" panose="020B0604020202020204" pitchFamily="34" charset="0"/>
              <a:buChar char="•"/>
            </a:pPr>
            <a:r>
              <a:rPr lang="en-US" sz="2195" dirty="0"/>
              <a:t>Provide education on harm reduction to patients and families</a:t>
            </a:r>
          </a:p>
          <a:p>
            <a:pPr marL="342043" indent="-228029">
              <a:lnSpc>
                <a:spcPct val="90000"/>
              </a:lnSpc>
              <a:spcAft>
                <a:spcPts val="599"/>
              </a:spcAft>
              <a:buFont typeface="Arial" panose="020B0604020202020204" pitchFamily="34" charset="0"/>
              <a:buChar char="•"/>
            </a:pPr>
            <a:r>
              <a:rPr lang="en-US" sz="2195" dirty="0"/>
              <a:t>Provide healthcare and community education about substance use disorder</a:t>
            </a:r>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2">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3">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3583957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Graphic 24">
            <a:extLst>
              <a:ext uri="{FF2B5EF4-FFF2-40B4-BE49-F238E27FC236}">
                <a16:creationId xmlns:a16="http://schemas.microsoft.com/office/drawing/2014/main" id="{44409A5E-C15D-4BA0-861B-D017C2A7E6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346026" y="-3334502"/>
            <a:ext cx="5472827" cy="12158797"/>
          </a:xfrm>
          <a:prstGeom prst="rect">
            <a:avLst/>
          </a:prstGeom>
        </p:spPr>
      </p:pic>
      <p:sp>
        <p:nvSpPr>
          <p:cNvPr id="2" name="Title 1">
            <a:extLst>
              <a:ext uri="{FF2B5EF4-FFF2-40B4-BE49-F238E27FC236}">
                <a16:creationId xmlns:a16="http://schemas.microsoft.com/office/drawing/2014/main" id="{C70903E9-11DE-9EC4-CC62-90E1DFE8CDAF}"/>
              </a:ext>
            </a:extLst>
          </p:cNvPr>
          <p:cNvSpPr>
            <a:spLocks noGrp="1"/>
          </p:cNvSpPr>
          <p:nvPr>
            <p:ph type="title"/>
          </p:nvPr>
        </p:nvSpPr>
        <p:spPr>
          <a:xfrm>
            <a:off x="383098" y="236835"/>
            <a:ext cx="5805130" cy="2258790"/>
          </a:xfrm>
        </p:spPr>
        <p:txBody>
          <a:bodyPr anchor="ctr">
            <a:normAutofit/>
          </a:bodyPr>
          <a:lstStyle/>
          <a:p>
            <a:r>
              <a:rPr lang="en-US" sz="4988" b="1" dirty="0"/>
              <a:t>Results </a:t>
            </a:r>
          </a:p>
        </p:txBody>
      </p:sp>
      <p:pic>
        <p:nvPicPr>
          <p:cNvPr id="5" name="Picture 1">
            <a:extLst>
              <a:ext uri="{FF2B5EF4-FFF2-40B4-BE49-F238E27FC236}">
                <a16:creationId xmlns:a16="http://schemas.microsoft.com/office/drawing/2014/main" id="{0BAABAFF-8F38-D297-3CEC-39AAC455E1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5"/>
          <a:stretch/>
        </p:blipFill>
        <p:spPr bwMode="auto">
          <a:xfrm>
            <a:off x="20" y="2516863"/>
            <a:ext cx="6080899" cy="3648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art, bar chart&#10;&#10;Description automatically generated">
            <a:extLst>
              <a:ext uri="{FF2B5EF4-FFF2-40B4-BE49-F238E27FC236}">
                <a16:creationId xmlns:a16="http://schemas.microsoft.com/office/drawing/2014/main" id="{BF9AB55B-7D3C-CE8E-FFED-EA4896EC27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15"/>
          <a:stretch/>
        </p:blipFill>
        <p:spPr bwMode="auto">
          <a:xfrm>
            <a:off x="6080919" y="2516863"/>
            <a:ext cx="6080919" cy="36485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6">
            <a:extLst>
              <a:ext uri="{FF2B5EF4-FFF2-40B4-BE49-F238E27FC236}">
                <a16:creationId xmlns:a16="http://schemas.microsoft.com/office/drawing/2014/main" id="{92E2D918-0F5E-4344-9C8C-FBD0ACB62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43260" y="6165415"/>
            <a:ext cx="118578" cy="684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Tree>
    <p:extLst>
      <p:ext uri="{BB962C8B-B14F-4D97-AF65-F5344CB8AC3E}">
        <p14:creationId xmlns:p14="http://schemas.microsoft.com/office/powerpoint/2010/main" val="3068558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12161837" cy="684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grpSp>
        <p:nvGrpSpPr>
          <p:cNvPr id="81" name="Group 8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149" y="4412807"/>
            <a:ext cx="11952688" cy="2082630"/>
            <a:chOff x="143163" y="5763486"/>
            <a:chExt cx="11982332" cy="739555"/>
          </a:xfrm>
        </p:grpSpPr>
        <p:sp>
          <p:nvSpPr>
            <p:cNvPr id="82" name="Rectangle 8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cxnSp>
          <p:nvCxnSpPr>
            <p:cNvPr id="83" name="Straight Connector 8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1006" y="594858"/>
            <a:ext cx="6489206" cy="56682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extBox 1">
            <a:extLst>
              <a:ext uri="{FF2B5EF4-FFF2-40B4-BE49-F238E27FC236}">
                <a16:creationId xmlns:a16="http://schemas.microsoft.com/office/drawing/2014/main" id="{EA6C36B8-21D1-1284-3A39-DEF022BEC680}"/>
              </a:ext>
            </a:extLst>
          </p:cNvPr>
          <p:cNvSpPr txBox="1"/>
          <p:nvPr/>
        </p:nvSpPr>
        <p:spPr>
          <a:xfrm>
            <a:off x="5642226" y="1467903"/>
            <a:ext cx="5528675" cy="4289808"/>
          </a:xfrm>
          <a:prstGeom prst="rect">
            <a:avLst/>
          </a:prstGeom>
        </p:spPr>
        <p:txBody>
          <a:bodyPr vert="horz" lIns="91214" tIns="45607" rIns="91214" bIns="45607" rtlCol="0" anchor="t">
            <a:normAutofit/>
          </a:bodyPr>
          <a:lstStyle/>
          <a:p>
            <a:pPr marL="228029">
              <a:lnSpc>
                <a:spcPct val="90000"/>
              </a:lnSpc>
              <a:spcAft>
                <a:spcPts val="599"/>
              </a:spcAft>
            </a:pPr>
            <a:r>
              <a:rPr lang="en-US" sz="5387" dirty="0"/>
              <a:t>Next Steps</a:t>
            </a:r>
          </a:p>
          <a:p>
            <a:pPr marL="570071" indent="-342043">
              <a:lnSpc>
                <a:spcPct val="90000"/>
              </a:lnSpc>
              <a:spcAft>
                <a:spcPts val="599"/>
              </a:spcAft>
              <a:buFont typeface="Arial" panose="020B0604020202020204" pitchFamily="34" charset="0"/>
              <a:buChar char="•"/>
            </a:pPr>
            <a:r>
              <a:rPr lang="en-US" sz="2394" dirty="0"/>
              <a:t>Medication assisted treatment</a:t>
            </a:r>
          </a:p>
          <a:p>
            <a:pPr marL="570071" indent="-342043">
              <a:lnSpc>
                <a:spcPct val="90000"/>
              </a:lnSpc>
              <a:spcAft>
                <a:spcPts val="599"/>
              </a:spcAft>
              <a:buFont typeface="Arial" panose="020B0604020202020204" pitchFamily="34" charset="0"/>
              <a:buChar char="•"/>
            </a:pPr>
            <a:r>
              <a:rPr lang="en-US" sz="2394" dirty="0"/>
              <a:t>SMART recovery groups </a:t>
            </a:r>
          </a:p>
          <a:p>
            <a:pPr marL="570071" indent="-342043">
              <a:lnSpc>
                <a:spcPct val="90000"/>
              </a:lnSpc>
              <a:spcAft>
                <a:spcPts val="599"/>
              </a:spcAft>
              <a:buFont typeface="Arial" panose="020B0604020202020204" pitchFamily="34" charset="0"/>
              <a:buChar char="•"/>
            </a:pPr>
            <a:r>
              <a:rPr lang="en-US" sz="2394" dirty="0"/>
              <a:t>Follow-up care </a:t>
            </a:r>
          </a:p>
          <a:p>
            <a:pPr marL="570071" indent="-342043">
              <a:lnSpc>
                <a:spcPct val="90000"/>
              </a:lnSpc>
              <a:spcAft>
                <a:spcPts val="599"/>
              </a:spcAft>
              <a:buFont typeface="Arial" panose="020B0604020202020204" pitchFamily="34" charset="0"/>
              <a:buChar char="•"/>
            </a:pPr>
            <a:r>
              <a:rPr lang="en-US" sz="2394" dirty="0"/>
              <a:t>Repeat screening (PTSD, depression) </a:t>
            </a:r>
          </a:p>
          <a:p>
            <a:pPr marL="228029">
              <a:lnSpc>
                <a:spcPct val="90000"/>
              </a:lnSpc>
              <a:spcAft>
                <a:spcPts val="599"/>
              </a:spcAft>
            </a:pPr>
            <a:endParaRPr lang="en-US" sz="2394"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06638" y="394456"/>
            <a:ext cx="9213849" cy="1186009"/>
          </a:xfrm>
          <a:prstGeom prst="rect">
            <a:avLst/>
          </a:prstGeom>
        </p:spPr>
        <p:txBody>
          <a:bodyPr vert="horz" lIns="91214" tIns="45607" rIns="91214" bIns="45607" rtlCol="0" anchor="b">
            <a:normAutofit/>
          </a:bodyPr>
          <a:lstStyle/>
          <a:p>
            <a:pPr>
              <a:lnSpc>
                <a:spcPct val="90000"/>
              </a:lnSpc>
              <a:spcBef>
                <a:spcPct val="0"/>
              </a:spcBef>
              <a:spcAft>
                <a:spcPts val="599"/>
              </a:spcAft>
            </a:pPr>
            <a:r>
              <a:rPr lang="en-US" sz="5387" b="1" dirty="0">
                <a:latin typeface="+mj-lt"/>
                <a:ea typeface="+mj-ea"/>
                <a:cs typeface="+mj-cs"/>
              </a:rPr>
              <a:t>   </a:t>
            </a:r>
          </a:p>
        </p:txBody>
      </p:sp>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2">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3">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2155100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6">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089" name="Freeform: Shape 2088">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726" y="8483"/>
            <a:ext cx="10398112" cy="5905509"/>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sz="1795" dirty="0"/>
          </a:p>
        </p:txBody>
      </p:sp>
      <p:pic>
        <p:nvPicPr>
          <p:cNvPr id="2050" name="Picture 2" descr="Show Me The Money! GIF - JerryMaguire TomCruise ShowMeTheMoney ...">
            <a:extLst>
              <a:ext uri="{FF2B5EF4-FFF2-40B4-BE49-F238E27FC236}">
                <a16:creationId xmlns:a16="http://schemas.microsoft.com/office/drawing/2014/main" id="{BBA9DE30-7411-4299-4159-D00B79AC5C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875" y="3236284"/>
            <a:ext cx="4298871" cy="2537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4D59EA-9F9F-C85C-77BC-745603D14DF1}"/>
              </a:ext>
            </a:extLst>
          </p:cNvPr>
          <p:cNvSpPr txBox="1"/>
          <p:nvPr/>
        </p:nvSpPr>
        <p:spPr>
          <a:xfrm>
            <a:off x="5512485" y="2059211"/>
            <a:ext cx="5813227" cy="4110953"/>
          </a:xfrm>
          <a:prstGeom prst="rect">
            <a:avLst/>
          </a:prstGeom>
        </p:spPr>
        <p:txBody>
          <a:bodyPr vert="horz" lIns="91214" tIns="45607" rIns="91214" bIns="45607" rtlCol="0" anchor="t">
            <a:normAutofit/>
          </a:bodyPr>
          <a:lstStyle/>
          <a:p>
            <a:pPr marL="399050" indent="-228029">
              <a:lnSpc>
                <a:spcPct val="90000"/>
              </a:lnSpc>
              <a:spcAft>
                <a:spcPts val="599"/>
              </a:spcAft>
              <a:buFont typeface="Arial" panose="020B0604020202020204" pitchFamily="34" charset="0"/>
              <a:buChar char="•"/>
            </a:pPr>
            <a:r>
              <a:rPr lang="en-US" sz="1995" dirty="0"/>
              <a:t>A great source of funding for your department</a:t>
            </a:r>
          </a:p>
          <a:p>
            <a:pPr marL="399050" indent="-228029">
              <a:lnSpc>
                <a:spcPct val="90000"/>
              </a:lnSpc>
              <a:spcAft>
                <a:spcPts val="599"/>
              </a:spcAft>
              <a:buFont typeface="Arial" panose="020B0604020202020204" pitchFamily="34" charset="0"/>
              <a:buChar char="•"/>
            </a:pPr>
            <a:r>
              <a:rPr lang="en-US" sz="1995" dirty="0"/>
              <a:t>Multiple little grants can equal significant funding</a:t>
            </a:r>
          </a:p>
          <a:p>
            <a:pPr marL="399050" indent="-228029">
              <a:lnSpc>
                <a:spcPct val="90000"/>
              </a:lnSpc>
              <a:spcAft>
                <a:spcPts val="599"/>
              </a:spcAft>
              <a:buFont typeface="Arial" panose="020B0604020202020204" pitchFamily="34" charset="0"/>
              <a:buChar char="•"/>
            </a:pPr>
            <a:r>
              <a:rPr lang="en-US" sz="1995" dirty="0"/>
              <a:t>Look for opportunities:</a:t>
            </a:r>
          </a:p>
          <a:p>
            <a:pPr marL="855107" lvl="1" indent="-228029">
              <a:lnSpc>
                <a:spcPct val="90000"/>
              </a:lnSpc>
              <a:spcAft>
                <a:spcPts val="599"/>
              </a:spcAft>
              <a:buFont typeface="Arial" panose="020B0604020202020204" pitchFamily="34" charset="0"/>
              <a:buChar char="•"/>
            </a:pPr>
            <a:r>
              <a:rPr lang="en-US" sz="1995" dirty="0"/>
              <a:t>National/state  </a:t>
            </a:r>
          </a:p>
          <a:p>
            <a:pPr marL="855107" lvl="1" indent="-228029">
              <a:lnSpc>
                <a:spcPct val="90000"/>
              </a:lnSpc>
              <a:spcAft>
                <a:spcPts val="599"/>
              </a:spcAft>
              <a:buFont typeface="Arial" panose="020B0604020202020204" pitchFamily="34" charset="0"/>
              <a:buChar char="•"/>
            </a:pPr>
            <a:r>
              <a:rPr lang="en-US" sz="1995" dirty="0"/>
              <a:t>Community foundations </a:t>
            </a:r>
          </a:p>
          <a:p>
            <a:pPr marL="855107" lvl="1" indent="-228029">
              <a:lnSpc>
                <a:spcPct val="90000"/>
              </a:lnSpc>
              <a:spcAft>
                <a:spcPts val="599"/>
              </a:spcAft>
              <a:buFont typeface="Arial" panose="020B0604020202020204" pitchFamily="34" charset="0"/>
              <a:buChar char="•"/>
            </a:pPr>
            <a:r>
              <a:rPr lang="en-US" sz="1995" dirty="0"/>
              <a:t>Local business partners </a:t>
            </a:r>
          </a:p>
          <a:p>
            <a:pPr marL="855107" lvl="1" indent="-228029">
              <a:lnSpc>
                <a:spcPct val="90000"/>
              </a:lnSpc>
              <a:spcAft>
                <a:spcPts val="599"/>
              </a:spcAft>
              <a:buFont typeface="Arial" panose="020B0604020202020204" pitchFamily="34" charset="0"/>
              <a:buChar char="•"/>
            </a:pPr>
            <a:r>
              <a:rPr lang="en-US" sz="1995" dirty="0"/>
              <a:t>Create a goal and plan</a:t>
            </a:r>
          </a:p>
          <a:p>
            <a:pPr marL="855107" lvl="1" indent="-228029">
              <a:lnSpc>
                <a:spcPct val="90000"/>
              </a:lnSpc>
              <a:spcAft>
                <a:spcPts val="599"/>
              </a:spcAft>
              <a:buFont typeface="Arial" panose="020B0604020202020204" pitchFamily="34" charset="0"/>
              <a:buChar char="•"/>
            </a:pPr>
            <a:endParaRPr lang="en-US" sz="19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39167" y="559406"/>
            <a:ext cx="6136435" cy="3890677"/>
          </a:xfrm>
          <a:prstGeom prst="rect">
            <a:avLst/>
          </a:prstGeom>
        </p:spPr>
        <p:txBody>
          <a:bodyPr vert="horz" lIns="91214" tIns="45607" rIns="91214" bIns="45607" rtlCol="0" anchor="b">
            <a:normAutofit/>
          </a:bodyPr>
          <a:lstStyle/>
          <a:p>
            <a:pPr>
              <a:lnSpc>
                <a:spcPct val="90000"/>
              </a:lnSpc>
              <a:spcBef>
                <a:spcPct val="0"/>
              </a:spcBef>
              <a:spcAft>
                <a:spcPts val="599"/>
              </a:spcAft>
            </a:pPr>
            <a:r>
              <a:rPr lang="en-US" sz="5187" b="1" dirty="0">
                <a:latin typeface="+mj-lt"/>
                <a:ea typeface="+mj-ea"/>
                <a:cs typeface="+mj-cs"/>
              </a:rPr>
              <a:t>   </a:t>
            </a:r>
          </a:p>
        </p:txBody>
      </p:sp>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4">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5">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
        <p:nvSpPr>
          <p:cNvPr id="11" name="TextBox 10">
            <a:extLst>
              <a:ext uri="{FF2B5EF4-FFF2-40B4-BE49-F238E27FC236}">
                <a16:creationId xmlns:a16="http://schemas.microsoft.com/office/drawing/2014/main" id="{AC278AEF-830F-8DE0-09A3-7FA80165544E}"/>
              </a:ext>
            </a:extLst>
          </p:cNvPr>
          <p:cNvSpPr txBox="1"/>
          <p:nvPr/>
        </p:nvSpPr>
        <p:spPr>
          <a:xfrm>
            <a:off x="1223246" y="916249"/>
            <a:ext cx="4022805" cy="921046"/>
          </a:xfrm>
          <a:prstGeom prst="rect">
            <a:avLst/>
          </a:prstGeom>
          <a:noFill/>
        </p:spPr>
        <p:txBody>
          <a:bodyPr wrap="square" rtlCol="0">
            <a:spAutoFit/>
          </a:bodyPr>
          <a:lstStyle/>
          <a:p>
            <a:r>
              <a:rPr lang="en-US" sz="5387" b="1" dirty="0">
                <a:latin typeface="+mj-lt"/>
              </a:rPr>
              <a:t>Grants</a:t>
            </a:r>
            <a:r>
              <a:rPr lang="en-US" sz="1795" dirty="0"/>
              <a:t> </a:t>
            </a:r>
          </a:p>
        </p:txBody>
      </p:sp>
    </p:spTree>
    <p:extLst>
      <p:ext uri="{BB962C8B-B14F-4D97-AF65-F5344CB8AC3E}">
        <p14:creationId xmlns:p14="http://schemas.microsoft.com/office/powerpoint/2010/main" val="2039015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6" name="Picture 5">
            <a:extLst>
              <a:ext uri="{FF2B5EF4-FFF2-40B4-BE49-F238E27FC236}">
                <a16:creationId xmlns:a16="http://schemas.microsoft.com/office/drawing/2014/main" id="{A06234F2-4D01-2E1C-7E1A-CE6BDBF463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309" r="15380"/>
          <a:stretch/>
        </p:blipFill>
        <p:spPr>
          <a:xfrm>
            <a:off x="1" y="8493"/>
            <a:ext cx="9645720" cy="6841024"/>
          </a:xfrm>
          <a:prstGeom prst="rect">
            <a:avLst/>
          </a:prstGeom>
        </p:spPr>
      </p:pic>
      <p:sp>
        <p:nvSpPr>
          <p:cNvPr id="62" name="Rectangle 6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2340" y="8483"/>
            <a:ext cx="7049495" cy="6841034"/>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extBox 1">
            <a:extLst>
              <a:ext uri="{FF2B5EF4-FFF2-40B4-BE49-F238E27FC236}">
                <a16:creationId xmlns:a16="http://schemas.microsoft.com/office/drawing/2014/main" id="{C84D59EA-9F9F-C85C-77BC-745603D14DF1}"/>
              </a:ext>
            </a:extLst>
          </p:cNvPr>
          <p:cNvSpPr txBox="1"/>
          <p:nvPr/>
        </p:nvSpPr>
        <p:spPr>
          <a:xfrm>
            <a:off x="7512978" y="2436662"/>
            <a:ext cx="3812733" cy="3733503"/>
          </a:xfrm>
          <a:prstGeom prst="rect">
            <a:avLst/>
          </a:prstGeom>
        </p:spPr>
        <p:txBody>
          <a:bodyPr vert="horz" lIns="91214" tIns="45607" rIns="91214" bIns="45607" rtlCol="0">
            <a:normAutofit/>
          </a:bodyPr>
          <a:lstStyle/>
          <a:p>
            <a:pPr>
              <a:lnSpc>
                <a:spcPct val="90000"/>
              </a:lnSpc>
              <a:spcAft>
                <a:spcPts val="599"/>
              </a:spcAft>
            </a:pPr>
            <a:r>
              <a:rPr lang="en-US" sz="5387" dirty="0"/>
              <a:t>Funding</a:t>
            </a:r>
            <a:r>
              <a:rPr lang="en-US" sz="1995" dirty="0"/>
              <a:t> </a:t>
            </a:r>
          </a:p>
          <a:p>
            <a:pPr marL="285036" indent="-228029">
              <a:lnSpc>
                <a:spcPct val="90000"/>
              </a:lnSpc>
              <a:spcAft>
                <a:spcPts val="599"/>
              </a:spcAft>
              <a:buFont typeface="Arial" panose="020B0604020202020204" pitchFamily="34" charset="0"/>
              <a:buChar char="•"/>
            </a:pPr>
            <a:r>
              <a:rPr lang="en-US" sz="1995" dirty="0"/>
              <a:t>Understand your mission, vision, and values</a:t>
            </a:r>
          </a:p>
          <a:p>
            <a:pPr marL="285036" indent="-228029">
              <a:lnSpc>
                <a:spcPct val="90000"/>
              </a:lnSpc>
              <a:spcAft>
                <a:spcPts val="599"/>
              </a:spcAft>
              <a:buFont typeface="Arial" panose="020B0604020202020204" pitchFamily="34" charset="0"/>
              <a:buChar char="•"/>
            </a:pPr>
            <a:r>
              <a:rPr lang="en-US" sz="1995" dirty="0"/>
              <a:t>Know your leadership team</a:t>
            </a:r>
          </a:p>
          <a:p>
            <a:pPr marL="285036" indent="-228029">
              <a:lnSpc>
                <a:spcPct val="90000"/>
              </a:lnSpc>
              <a:spcAft>
                <a:spcPts val="599"/>
              </a:spcAft>
              <a:buFont typeface="Arial" panose="020B0604020202020204" pitchFamily="34" charset="0"/>
              <a:buChar char="•"/>
            </a:pPr>
            <a:r>
              <a:rPr lang="en-US" sz="1995" dirty="0"/>
              <a:t>Establish meeting with your foundation</a:t>
            </a:r>
          </a:p>
          <a:p>
            <a:pPr marL="285036" indent="-228029">
              <a:lnSpc>
                <a:spcPct val="90000"/>
              </a:lnSpc>
              <a:spcAft>
                <a:spcPts val="599"/>
              </a:spcAft>
              <a:buFont typeface="Arial" panose="020B0604020202020204" pitchFamily="34" charset="0"/>
              <a:buChar char="•"/>
            </a:pPr>
            <a:r>
              <a:rPr lang="en-US" sz="1995" dirty="0"/>
              <a:t>How can we help YOU? </a:t>
            </a:r>
          </a:p>
          <a:p>
            <a:pPr marL="57007" indent="-228029">
              <a:lnSpc>
                <a:spcPct val="90000"/>
              </a:lnSpc>
              <a:spcAft>
                <a:spcPts val="599"/>
              </a:spcAft>
              <a:buFont typeface="Arial" panose="020B0604020202020204" pitchFamily="34" charset="0"/>
              <a:buChar char="•"/>
            </a:pPr>
            <a:endParaRPr lang="en-US" sz="1995" dirty="0"/>
          </a:p>
        </p:txBody>
      </p:sp>
      <p:sp>
        <p:nvSpPr>
          <p:cNvPr id="3" name="TextBox 2">
            <a:extLst>
              <a:ext uri="{FF2B5EF4-FFF2-40B4-BE49-F238E27FC236}">
                <a16:creationId xmlns:a16="http://schemas.microsoft.com/office/drawing/2014/main" id="{9001EF0A-AB1D-AC94-AA4E-2BA2416D048D}"/>
              </a:ext>
            </a:extLst>
          </p:cNvPr>
          <p:cNvSpPr txBox="1"/>
          <p:nvPr/>
        </p:nvSpPr>
        <p:spPr>
          <a:xfrm>
            <a:off x="839167" y="559406"/>
            <a:ext cx="6136435" cy="3890677"/>
          </a:xfrm>
          <a:prstGeom prst="rect">
            <a:avLst/>
          </a:prstGeom>
        </p:spPr>
        <p:txBody>
          <a:bodyPr vert="horz" lIns="91214" tIns="45607" rIns="91214" bIns="45607" rtlCol="0" anchor="b">
            <a:normAutofit/>
          </a:bodyPr>
          <a:lstStyle/>
          <a:p>
            <a:pPr>
              <a:lnSpc>
                <a:spcPct val="90000"/>
              </a:lnSpc>
              <a:spcBef>
                <a:spcPct val="0"/>
              </a:spcBef>
              <a:spcAft>
                <a:spcPts val="599"/>
              </a:spcAft>
            </a:pPr>
            <a:r>
              <a:rPr lang="en-US" sz="5187" b="1" dirty="0">
                <a:latin typeface="+mj-lt"/>
                <a:ea typeface="+mj-ea"/>
                <a:cs typeface="+mj-cs"/>
              </a:rPr>
              <a:t>   </a:t>
            </a:r>
          </a:p>
        </p:txBody>
      </p:sp>
      <p:sp>
        <p:nvSpPr>
          <p:cNvPr id="8" name="TextBox 7">
            <a:extLst>
              <a:ext uri="{FF2B5EF4-FFF2-40B4-BE49-F238E27FC236}">
                <a16:creationId xmlns:a16="http://schemas.microsoft.com/office/drawing/2014/main" id="{C57E95F6-697C-3E8F-A934-B96489B71B09}"/>
              </a:ext>
            </a:extLst>
          </p:cNvPr>
          <p:cNvSpPr txBox="1"/>
          <p:nvPr/>
        </p:nvSpPr>
        <p:spPr>
          <a:xfrm>
            <a:off x="791697" y="2601561"/>
            <a:ext cx="10118573" cy="3427032"/>
          </a:xfrm>
          <a:prstGeom prst="rect">
            <a:avLst/>
          </a:prstGeom>
        </p:spPr>
        <p:txBody>
          <a:bodyPr vert="horz" lIns="91214" tIns="45607" rIns="91214" bIns="45607" rtlCol="0" anchor="ctr">
            <a:normAutofit/>
          </a:bodyPr>
          <a:lstStyle/>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a:p>
            <a:pPr>
              <a:lnSpc>
                <a:spcPct val="90000"/>
              </a:lnSpc>
              <a:spcAft>
                <a:spcPts val="599"/>
              </a:spcAft>
            </a:pPr>
            <a:endParaRPr lang="en-US" sz="2394" dirty="0"/>
          </a:p>
        </p:txBody>
      </p:sp>
      <p:pic>
        <p:nvPicPr>
          <p:cNvPr id="4" name="Picture 3">
            <a:extLst>
              <a:ext uri="{FF2B5EF4-FFF2-40B4-BE49-F238E27FC236}">
                <a16:creationId xmlns:a16="http://schemas.microsoft.com/office/drawing/2014/main" id="{94BE5E8B-1118-7D12-AF90-3DA5B828B908}"/>
              </a:ext>
            </a:extLst>
          </p:cNvPr>
          <p:cNvPicPr>
            <a:picLocks noChangeAspect="1"/>
          </p:cNvPicPr>
          <p:nvPr/>
        </p:nvPicPr>
        <p:blipFill rotWithShape="1">
          <a:blip r:embed="rId4">
            <a:extLst>
              <a:ext uri="{28A0092B-C50C-407E-A947-70E740481C1C}">
                <a14:useLocalDpi xmlns:a14="http://schemas.microsoft.com/office/drawing/2010/main" val="0"/>
              </a:ext>
            </a:extLst>
          </a:blip>
          <a:srcRect l="27567"/>
          <a:stretch/>
        </p:blipFill>
        <p:spPr>
          <a:xfrm>
            <a:off x="0" y="6130629"/>
            <a:ext cx="12161838" cy="718887"/>
          </a:xfrm>
          <a:prstGeom prst="rect">
            <a:avLst/>
          </a:prstGeom>
        </p:spPr>
      </p:pic>
      <p:pic>
        <p:nvPicPr>
          <p:cNvPr id="5" name="Picture 4">
            <a:extLst>
              <a:ext uri="{FF2B5EF4-FFF2-40B4-BE49-F238E27FC236}">
                <a16:creationId xmlns:a16="http://schemas.microsoft.com/office/drawing/2014/main" id="{FF2DA4AF-6A7F-9974-1E30-437AF1B0E2CE}"/>
              </a:ext>
            </a:extLst>
          </p:cNvPr>
          <p:cNvPicPr>
            <a:picLocks noChangeAspect="1"/>
          </p:cNvPicPr>
          <p:nvPr/>
        </p:nvPicPr>
        <p:blipFill rotWithShape="1">
          <a:blip r:embed="rId5">
            <a:extLst>
              <a:ext uri="{28A0092B-C50C-407E-A947-70E740481C1C}">
                <a14:useLocalDpi xmlns:a14="http://schemas.microsoft.com/office/drawing/2010/main" val="0"/>
              </a:ext>
            </a:extLst>
          </a:blip>
          <a:srcRect l="41625" r="34698" b="1"/>
          <a:stretch/>
        </p:blipFill>
        <p:spPr>
          <a:xfrm>
            <a:off x="13244969" y="7114010"/>
            <a:ext cx="4630365" cy="2200112"/>
          </a:xfrm>
          <a:prstGeom prst="rect">
            <a:avLst/>
          </a:prstGeom>
        </p:spPr>
      </p:pic>
    </p:spTree>
    <p:extLst>
      <p:ext uri="{BB962C8B-B14F-4D97-AF65-F5344CB8AC3E}">
        <p14:creationId xmlns:p14="http://schemas.microsoft.com/office/powerpoint/2010/main" val="4033049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518319" y="533400"/>
            <a:ext cx="2895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FC589E-F5A3-3C52-C6F7-A50B35C2C6C2}"/>
              </a:ext>
            </a:extLst>
          </p:cNvPr>
          <p:cNvSpPr txBox="1"/>
          <p:nvPr/>
        </p:nvSpPr>
        <p:spPr>
          <a:xfrm>
            <a:off x="0" y="2819400"/>
            <a:ext cx="12161838" cy="830997"/>
          </a:xfrm>
          <a:prstGeom prst="rect">
            <a:avLst/>
          </a:prstGeom>
          <a:noFill/>
        </p:spPr>
        <p:txBody>
          <a:bodyPr wrap="square" rtlCol="0">
            <a:spAutoFit/>
          </a:bodyPr>
          <a:lstStyle/>
          <a:p>
            <a:pPr algn="ctr"/>
            <a:r>
              <a:rPr lang="en-US" sz="4800" dirty="0">
                <a:solidFill>
                  <a:srgbClr val="D38E5F"/>
                </a:solidFill>
                <a:latin typeface="Franklin Gothic Demi" pitchFamily="34" charset="0"/>
              </a:rPr>
              <a:t>Questions</a:t>
            </a:r>
          </a:p>
        </p:txBody>
      </p:sp>
      <p:sp>
        <p:nvSpPr>
          <p:cNvPr id="3" name="TextBox 2">
            <a:extLst>
              <a:ext uri="{FF2B5EF4-FFF2-40B4-BE49-F238E27FC236}">
                <a16:creationId xmlns:a16="http://schemas.microsoft.com/office/drawing/2014/main" id="{65DCEE09-B1D2-6B64-A348-68A41FA7D78A}"/>
              </a:ext>
            </a:extLst>
          </p:cNvPr>
          <p:cNvSpPr txBox="1"/>
          <p:nvPr/>
        </p:nvSpPr>
        <p:spPr>
          <a:xfrm>
            <a:off x="0" y="3962400"/>
            <a:ext cx="12161838" cy="523220"/>
          </a:xfrm>
          <a:prstGeom prst="rect">
            <a:avLst/>
          </a:prstGeom>
          <a:noFill/>
        </p:spPr>
        <p:txBody>
          <a:bodyPr wrap="square" rtlCol="0">
            <a:spAutoFit/>
          </a:bodyPr>
          <a:lstStyle/>
          <a:p>
            <a:pPr algn="ctr"/>
            <a:r>
              <a:rPr lang="en-US" sz="2800" dirty="0">
                <a:latin typeface="Franklin Gothic Demi" pitchFamily="34" charset="0"/>
              </a:rPr>
              <a:t>Click the Q&amp;A icon</a:t>
            </a:r>
            <a:endParaRPr lang="en-US" sz="2800" dirty="0">
              <a:latin typeface="Franklin Gothic Medium" pitchFamily="34" charset="0"/>
            </a:endParaRPr>
          </a:p>
        </p:txBody>
      </p:sp>
      <p:cxnSp>
        <p:nvCxnSpPr>
          <p:cNvPr id="4" name="Straight Connector 3">
            <a:extLst>
              <a:ext uri="{FF2B5EF4-FFF2-40B4-BE49-F238E27FC236}">
                <a16:creationId xmlns:a16="http://schemas.microsoft.com/office/drawing/2014/main" id="{DAC73485-C569-DDAE-8A3C-0195C8DFF395}"/>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F58551-7E4A-279D-A7EB-ADBACB7CE20C}"/>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spTree>
    <p:extLst>
      <p:ext uri="{BB962C8B-B14F-4D97-AF65-F5344CB8AC3E}">
        <p14:creationId xmlns:p14="http://schemas.microsoft.com/office/powerpoint/2010/main" val="4141348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518319" y="533400"/>
            <a:ext cx="2895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FC589E-F5A3-3C52-C6F7-A50B35C2C6C2}"/>
              </a:ext>
            </a:extLst>
          </p:cNvPr>
          <p:cNvSpPr txBox="1"/>
          <p:nvPr/>
        </p:nvSpPr>
        <p:spPr>
          <a:xfrm>
            <a:off x="0" y="1806383"/>
            <a:ext cx="12161838" cy="1569660"/>
          </a:xfrm>
          <a:prstGeom prst="rect">
            <a:avLst/>
          </a:prstGeom>
          <a:noFill/>
        </p:spPr>
        <p:txBody>
          <a:bodyPr wrap="square" rtlCol="0">
            <a:spAutoFit/>
          </a:bodyPr>
          <a:lstStyle/>
          <a:p>
            <a:pPr algn="ctr"/>
            <a:r>
              <a:rPr lang="en-US" sz="4800" dirty="0">
                <a:solidFill>
                  <a:srgbClr val="D38E5F"/>
                </a:solidFill>
                <a:latin typeface="Franklin Gothic Demi" pitchFamily="34" charset="0"/>
              </a:rPr>
              <a:t>Do you have more questions </a:t>
            </a:r>
          </a:p>
          <a:p>
            <a:pPr algn="ctr"/>
            <a:r>
              <a:rPr lang="en-US" sz="4800" dirty="0">
                <a:solidFill>
                  <a:srgbClr val="D38E5F"/>
                </a:solidFill>
                <a:latin typeface="Franklin Gothic Demi" pitchFamily="34" charset="0"/>
              </a:rPr>
              <a:t>for the award winners?</a:t>
            </a:r>
          </a:p>
        </p:txBody>
      </p:sp>
      <p:sp>
        <p:nvSpPr>
          <p:cNvPr id="3" name="TextBox 2">
            <a:extLst>
              <a:ext uri="{FF2B5EF4-FFF2-40B4-BE49-F238E27FC236}">
                <a16:creationId xmlns:a16="http://schemas.microsoft.com/office/drawing/2014/main" id="{65DCEE09-B1D2-6B64-A348-68A41FA7D78A}"/>
              </a:ext>
            </a:extLst>
          </p:cNvPr>
          <p:cNvSpPr txBox="1"/>
          <p:nvPr/>
        </p:nvSpPr>
        <p:spPr>
          <a:xfrm>
            <a:off x="0" y="3657600"/>
            <a:ext cx="12161838" cy="2062103"/>
          </a:xfrm>
          <a:prstGeom prst="rect">
            <a:avLst/>
          </a:prstGeom>
          <a:noFill/>
        </p:spPr>
        <p:txBody>
          <a:bodyPr wrap="square" rtlCol="0">
            <a:spAutoFit/>
          </a:bodyPr>
          <a:lstStyle/>
          <a:p>
            <a:pPr algn="ctr"/>
            <a:r>
              <a:rPr lang="en-US" sz="2800" dirty="0">
                <a:solidFill>
                  <a:srgbClr val="767171"/>
                </a:solidFill>
                <a:latin typeface="Franklin Gothic Demi" pitchFamily="34" charset="0"/>
              </a:rPr>
              <a:t>You may contact them directly at:</a:t>
            </a:r>
          </a:p>
          <a:p>
            <a:pPr algn="ctr"/>
            <a:endParaRPr lang="en-US" sz="2800" dirty="0">
              <a:solidFill>
                <a:srgbClr val="767171"/>
              </a:solidFill>
              <a:latin typeface="Franklin Gothic Demi" pitchFamily="34" charset="0"/>
            </a:endParaRPr>
          </a:p>
          <a:p>
            <a:pPr algn="ctr"/>
            <a:r>
              <a:rPr lang="en-US" sz="2400" dirty="0">
                <a:solidFill>
                  <a:srgbClr val="767171"/>
                </a:solidFill>
                <a:latin typeface="Franklin Gothic Demi" pitchFamily="34" charset="0"/>
              </a:rPr>
              <a:t>Jessica Cofran / </a:t>
            </a:r>
            <a:r>
              <a:rPr lang="en-US" sz="2400" dirty="0" err="1">
                <a:solidFill>
                  <a:srgbClr val="767171"/>
                </a:solidFill>
                <a:latin typeface="Franklin Gothic Demi" pitchFamily="34" charset="0"/>
              </a:rPr>
              <a:t>jessica.cofran@uchealth.org</a:t>
            </a:r>
            <a:endParaRPr lang="en-US" sz="2400" dirty="0">
              <a:solidFill>
                <a:srgbClr val="767171"/>
              </a:solidFill>
              <a:latin typeface="Franklin Gothic Demi" pitchFamily="34" charset="0"/>
            </a:endParaRPr>
          </a:p>
          <a:p>
            <a:pPr algn="ctr"/>
            <a:r>
              <a:rPr lang="en-US" sz="2400" dirty="0">
                <a:solidFill>
                  <a:srgbClr val="767171"/>
                </a:solidFill>
                <a:latin typeface="Franklin Gothic Demi" pitchFamily="34" charset="0"/>
              </a:rPr>
              <a:t>Jamie Teasley / </a:t>
            </a:r>
            <a:r>
              <a:rPr lang="en-US" sz="2400" dirty="0" err="1">
                <a:solidFill>
                  <a:srgbClr val="767171"/>
                </a:solidFill>
                <a:latin typeface="Franklin Gothic Demi" pitchFamily="34" charset="0"/>
              </a:rPr>
              <a:t>jamie.teasley@uchealth.org</a:t>
            </a:r>
            <a:endParaRPr lang="en-US" sz="2400" dirty="0">
              <a:solidFill>
                <a:srgbClr val="767171"/>
              </a:solidFill>
              <a:latin typeface="Franklin Gothic Demi" pitchFamily="34" charset="0"/>
            </a:endParaRPr>
          </a:p>
          <a:p>
            <a:pPr algn="ctr"/>
            <a:r>
              <a:rPr lang="en-US" sz="2400" dirty="0">
                <a:solidFill>
                  <a:srgbClr val="767171"/>
                </a:solidFill>
                <a:latin typeface="Franklin Gothic Demi" pitchFamily="34" charset="0"/>
              </a:rPr>
              <a:t>Jennifer Homan / </a:t>
            </a:r>
            <a:r>
              <a:rPr lang="en-US" sz="2400" dirty="0" err="1">
                <a:solidFill>
                  <a:srgbClr val="767171"/>
                </a:solidFill>
                <a:latin typeface="Franklin Gothic Demi" pitchFamily="34" charset="0"/>
              </a:rPr>
              <a:t>jennifer.homan@franciscanalliance.org</a:t>
            </a:r>
            <a:endParaRPr lang="en-US" sz="2400" dirty="0">
              <a:solidFill>
                <a:srgbClr val="767171"/>
              </a:solidFill>
              <a:latin typeface="Franklin Gothic Medium" pitchFamily="34" charset="0"/>
            </a:endParaRPr>
          </a:p>
        </p:txBody>
      </p:sp>
      <p:cxnSp>
        <p:nvCxnSpPr>
          <p:cNvPr id="4" name="Straight Connector 3">
            <a:extLst>
              <a:ext uri="{FF2B5EF4-FFF2-40B4-BE49-F238E27FC236}">
                <a16:creationId xmlns:a16="http://schemas.microsoft.com/office/drawing/2014/main" id="{DAC73485-C569-DDAE-8A3C-0195C8DFF395}"/>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F58551-7E4A-279D-A7EB-ADBACB7CE20C}"/>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spTree>
    <p:extLst>
      <p:ext uri="{BB962C8B-B14F-4D97-AF65-F5344CB8AC3E}">
        <p14:creationId xmlns:p14="http://schemas.microsoft.com/office/powerpoint/2010/main" val="202264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518319" y="533400"/>
            <a:ext cx="2895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FC589E-F5A3-3C52-C6F7-A50B35C2C6C2}"/>
              </a:ext>
            </a:extLst>
          </p:cNvPr>
          <p:cNvSpPr txBox="1"/>
          <p:nvPr/>
        </p:nvSpPr>
        <p:spPr>
          <a:xfrm>
            <a:off x="0" y="2819400"/>
            <a:ext cx="12161838" cy="1569660"/>
          </a:xfrm>
          <a:prstGeom prst="rect">
            <a:avLst/>
          </a:prstGeom>
          <a:noFill/>
        </p:spPr>
        <p:txBody>
          <a:bodyPr wrap="square" rtlCol="0">
            <a:spAutoFit/>
          </a:bodyPr>
          <a:lstStyle/>
          <a:p>
            <a:pPr algn="ctr"/>
            <a:r>
              <a:rPr lang="en-US" sz="4800" dirty="0">
                <a:solidFill>
                  <a:srgbClr val="D38E5F"/>
                </a:solidFill>
                <a:latin typeface="Franklin Gothic Demi" pitchFamily="34" charset="0"/>
              </a:rPr>
              <a:t>The 2024 Peregrine Award </a:t>
            </a:r>
          </a:p>
          <a:p>
            <a:pPr algn="ctr"/>
            <a:r>
              <a:rPr lang="en-US" sz="4800" dirty="0">
                <a:solidFill>
                  <a:srgbClr val="D38E5F"/>
                </a:solidFill>
                <a:latin typeface="Franklin Gothic Demi" pitchFamily="34" charset="0"/>
              </a:rPr>
              <a:t>for Trauma Innovation</a:t>
            </a:r>
          </a:p>
        </p:txBody>
      </p:sp>
      <p:sp>
        <p:nvSpPr>
          <p:cNvPr id="3" name="TextBox 2">
            <a:extLst>
              <a:ext uri="{FF2B5EF4-FFF2-40B4-BE49-F238E27FC236}">
                <a16:creationId xmlns:a16="http://schemas.microsoft.com/office/drawing/2014/main" id="{65DCEE09-B1D2-6B64-A348-68A41FA7D78A}"/>
              </a:ext>
            </a:extLst>
          </p:cNvPr>
          <p:cNvSpPr txBox="1"/>
          <p:nvPr/>
        </p:nvSpPr>
        <p:spPr>
          <a:xfrm>
            <a:off x="0" y="4648200"/>
            <a:ext cx="12161838" cy="461665"/>
          </a:xfrm>
          <a:prstGeom prst="rect">
            <a:avLst/>
          </a:prstGeom>
          <a:noFill/>
        </p:spPr>
        <p:txBody>
          <a:bodyPr wrap="square" rtlCol="0">
            <a:spAutoFit/>
          </a:bodyPr>
          <a:lstStyle/>
          <a:p>
            <a:pPr algn="ctr"/>
            <a:r>
              <a:rPr lang="en-US" sz="2400" i="1" dirty="0">
                <a:solidFill>
                  <a:srgbClr val="767171"/>
                </a:solidFill>
                <a:latin typeface="Franklin Gothic Demi" pitchFamily="34" charset="0"/>
              </a:rPr>
              <a:t>Watch for Information Later This Year</a:t>
            </a:r>
            <a:endParaRPr lang="en-US" sz="2400" i="1" dirty="0">
              <a:solidFill>
                <a:srgbClr val="767171"/>
              </a:solidFill>
              <a:latin typeface="Franklin Gothic Medium" pitchFamily="34" charset="0"/>
            </a:endParaRPr>
          </a:p>
        </p:txBody>
      </p:sp>
      <p:cxnSp>
        <p:nvCxnSpPr>
          <p:cNvPr id="4" name="Straight Connector 3">
            <a:extLst>
              <a:ext uri="{FF2B5EF4-FFF2-40B4-BE49-F238E27FC236}">
                <a16:creationId xmlns:a16="http://schemas.microsoft.com/office/drawing/2014/main" id="{DAC73485-C569-DDAE-8A3C-0195C8DFF395}"/>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F58551-7E4A-279D-A7EB-ADBACB7CE20C}"/>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sp>
        <p:nvSpPr>
          <p:cNvPr id="6" name="TextBox 5">
            <a:extLst>
              <a:ext uri="{FF2B5EF4-FFF2-40B4-BE49-F238E27FC236}">
                <a16:creationId xmlns:a16="http://schemas.microsoft.com/office/drawing/2014/main" id="{29C15908-9B42-9613-D953-7D3406DBF181}"/>
              </a:ext>
            </a:extLst>
          </p:cNvPr>
          <p:cNvSpPr txBox="1"/>
          <p:nvPr/>
        </p:nvSpPr>
        <p:spPr>
          <a:xfrm>
            <a:off x="0" y="2158426"/>
            <a:ext cx="12161838" cy="523220"/>
          </a:xfrm>
          <a:prstGeom prst="rect">
            <a:avLst/>
          </a:prstGeom>
          <a:noFill/>
        </p:spPr>
        <p:txBody>
          <a:bodyPr wrap="square" rtlCol="0">
            <a:spAutoFit/>
          </a:bodyPr>
          <a:lstStyle/>
          <a:p>
            <a:pPr algn="ctr"/>
            <a:r>
              <a:rPr lang="en-US" sz="2800" dirty="0">
                <a:solidFill>
                  <a:srgbClr val="767171"/>
                </a:solidFill>
                <a:latin typeface="Franklin Gothic Demi" pitchFamily="34" charset="0"/>
              </a:rPr>
              <a:t>Nominate Your Team:</a:t>
            </a:r>
            <a:endParaRPr lang="en-US" sz="2800" dirty="0">
              <a:solidFill>
                <a:srgbClr val="767171"/>
              </a:solidFill>
              <a:latin typeface="Franklin Gothic Medium" pitchFamily="34" charset="0"/>
            </a:endParaRPr>
          </a:p>
        </p:txBody>
      </p:sp>
    </p:spTree>
    <p:extLst>
      <p:ext uri="{BB962C8B-B14F-4D97-AF65-F5344CB8AC3E}">
        <p14:creationId xmlns:p14="http://schemas.microsoft.com/office/powerpoint/2010/main" val="10774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0519" y="2551837"/>
            <a:ext cx="6400800" cy="1754326"/>
          </a:xfrm>
          <a:prstGeom prst="rect">
            <a:avLst/>
          </a:prstGeom>
          <a:noFill/>
        </p:spPr>
        <p:txBody>
          <a:bodyPr wrap="square" rtlCol="0">
            <a:spAutoFit/>
          </a:bodyPr>
          <a:lstStyle/>
          <a:p>
            <a:pPr algn="ctr"/>
            <a:r>
              <a:rPr lang="en-US" sz="3600" dirty="0">
                <a:solidFill>
                  <a:srgbClr val="D38E5F"/>
                </a:solidFill>
                <a:latin typeface="Franklin Gothic Demi" pitchFamily="34" charset="0"/>
              </a:rPr>
              <a:t>Level I-II Winner: PIPS</a:t>
            </a:r>
          </a:p>
          <a:p>
            <a:pPr algn="ctr"/>
            <a:r>
              <a:rPr lang="en-US" sz="3600" dirty="0">
                <a:solidFill>
                  <a:srgbClr val="D38E5F"/>
                </a:solidFill>
                <a:latin typeface="Franklin Gothic Demi" pitchFamily="34" charset="0"/>
              </a:rPr>
              <a:t>Level III-IV-V Winner: SBIRT</a:t>
            </a:r>
          </a:p>
          <a:p>
            <a:pPr algn="ctr"/>
            <a:r>
              <a:rPr lang="en-US" sz="3600" dirty="0">
                <a:solidFill>
                  <a:srgbClr val="D38E5F"/>
                </a:solidFill>
                <a:latin typeface="Franklin Gothic Demi" pitchFamily="34" charset="0"/>
              </a:rPr>
              <a:t>Audience Q&amp;A</a:t>
            </a:r>
          </a:p>
        </p:txBody>
      </p:sp>
      <p:cxnSp>
        <p:nvCxnSpPr>
          <p:cNvPr id="8" name="Straight Connector 7"/>
          <p:cNvCxnSpPr/>
          <p:nvPr/>
        </p:nvCxnSpPr>
        <p:spPr>
          <a:xfrm>
            <a:off x="518319" y="533400"/>
            <a:ext cx="24384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2119" y="609600"/>
            <a:ext cx="4648200" cy="584775"/>
          </a:xfrm>
          <a:prstGeom prst="rect">
            <a:avLst/>
          </a:prstGeom>
          <a:noFill/>
        </p:spPr>
        <p:txBody>
          <a:bodyPr wrap="square" rtlCol="0">
            <a:spAutoFit/>
          </a:bodyPr>
          <a:lstStyle/>
          <a:p>
            <a:r>
              <a:rPr lang="en-US" sz="3200" dirty="0">
                <a:solidFill>
                  <a:srgbClr val="767171"/>
                </a:solidFill>
                <a:latin typeface="Franklin Gothic Demi" pitchFamily="34" charset="0"/>
              </a:rPr>
              <a:t>Today’s Agenda</a:t>
            </a:r>
          </a:p>
        </p:txBody>
      </p:sp>
      <p:cxnSp>
        <p:nvCxnSpPr>
          <p:cNvPr id="2" name="Straight Connector 1">
            <a:extLst>
              <a:ext uri="{FF2B5EF4-FFF2-40B4-BE49-F238E27FC236}">
                <a16:creationId xmlns:a16="http://schemas.microsoft.com/office/drawing/2014/main" id="{617DA726-F41C-D112-060F-1DA32AABCBCD}"/>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58" y="2445603"/>
            <a:ext cx="12161838" cy="830997"/>
          </a:xfrm>
          <a:prstGeom prst="rect">
            <a:avLst/>
          </a:prstGeom>
          <a:noFill/>
        </p:spPr>
        <p:txBody>
          <a:bodyPr wrap="square" rtlCol="0">
            <a:spAutoFit/>
          </a:bodyPr>
          <a:lstStyle/>
          <a:p>
            <a:pPr algn="ctr"/>
            <a:r>
              <a:rPr lang="en-US" sz="4800" dirty="0">
                <a:solidFill>
                  <a:srgbClr val="D38E5F"/>
                </a:solidFill>
                <a:latin typeface="Franklin Gothic Demi" pitchFamily="34" charset="0"/>
              </a:rPr>
              <a:t>Thank You</a:t>
            </a:r>
          </a:p>
        </p:txBody>
      </p:sp>
      <p:sp>
        <p:nvSpPr>
          <p:cNvPr id="6" name="TextBox 5"/>
          <p:cNvSpPr txBox="1"/>
          <p:nvPr/>
        </p:nvSpPr>
        <p:spPr>
          <a:xfrm>
            <a:off x="0" y="3581401"/>
            <a:ext cx="12161838" cy="954107"/>
          </a:xfrm>
          <a:prstGeom prst="rect">
            <a:avLst/>
          </a:prstGeom>
          <a:noFill/>
        </p:spPr>
        <p:txBody>
          <a:bodyPr wrap="square" rtlCol="0">
            <a:spAutoFit/>
          </a:bodyPr>
          <a:lstStyle/>
          <a:p>
            <a:pPr algn="ctr"/>
            <a:r>
              <a:rPr lang="en-US" sz="2800" dirty="0">
                <a:solidFill>
                  <a:srgbClr val="767171"/>
                </a:solidFill>
                <a:latin typeface="Franklin Gothic Demi" pitchFamily="34" charset="0"/>
              </a:rPr>
              <a:t>Monday: Replay and slides</a:t>
            </a:r>
          </a:p>
          <a:p>
            <a:pPr algn="ctr"/>
            <a:r>
              <a:rPr lang="en-US" sz="2800" dirty="0">
                <a:solidFill>
                  <a:srgbClr val="767171"/>
                </a:solidFill>
                <a:latin typeface="Franklin Gothic Demi" pitchFamily="34" charset="0"/>
              </a:rPr>
              <a:t>Right now: Exit survey</a:t>
            </a:r>
          </a:p>
        </p:txBody>
      </p:sp>
      <p:cxnSp>
        <p:nvCxnSpPr>
          <p:cNvPr id="8" name="Straight Connector 7"/>
          <p:cNvCxnSpPr/>
          <p:nvPr/>
        </p:nvCxnSpPr>
        <p:spPr>
          <a:xfrm>
            <a:off x="518319" y="533400"/>
            <a:ext cx="24384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D26DAE9-75D5-FBEE-6243-1FE905FB439A}"/>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01578B5-7FC2-77CB-4199-495687C3C88F}"/>
              </a:ext>
            </a:extLst>
          </p:cNvPr>
          <p:cNvSpPr txBox="1"/>
          <p:nvPr/>
        </p:nvSpPr>
        <p:spPr>
          <a:xfrm>
            <a:off x="442119" y="609600"/>
            <a:ext cx="5562600" cy="584775"/>
          </a:xfrm>
          <a:prstGeom prst="rect">
            <a:avLst/>
          </a:prstGeom>
          <a:noFill/>
        </p:spPr>
        <p:txBody>
          <a:bodyPr wrap="square" rtlCol="0">
            <a:spAutoFit/>
          </a:bodyPr>
          <a:lstStyle/>
          <a:p>
            <a:r>
              <a:rPr lang="en-US" sz="3200" dirty="0">
                <a:solidFill>
                  <a:srgbClr val="767171"/>
                </a:solidFill>
                <a:latin typeface="Franklin Gothic Demi" pitchFamily="34" charset="0"/>
              </a:rPr>
              <a:t>Trauma Innovation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518319" y="533400"/>
            <a:ext cx="24384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2119" y="609600"/>
            <a:ext cx="4648200" cy="584775"/>
          </a:xfrm>
          <a:prstGeom prst="rect">
            <a:avLst/>
          </a:prstGeom>
          <a:noFill/>
        </p:spPr>
        <p:txBody>
          <a:bodyPr wrap="square" rtlCol="0">
            <a:spAutoFit/>
          </a:bodyPr>
          <a:lstStyle/>
          <a:p>
            <a:r>
              <a:rPr lang="en-US" sz="3200" dirty="0">
                <a:solidFill>
                  <a:srgbClr val="767171"/>
                </a:solidFill>
                <a:latin typeface="Franklin Gothic Demi" pitchFamily="34" charset="0"/>
              </a:rPr>
              <a:t>Panel of Judges</a:t>
            </a:r>
          </a:p>
        </p:txBody>
      </p:sp>
      <p:cxnSp>
        <p:nvCxnSpPr>
          <p:cNvPr id="2" name="Straight Connector 1">
            <a:extLst>
              <a:ext uri="{FF2B5EF4-FFF2-40B4-BE49-F238E27FC236}">
                <a16:creationId xmlns:a16="http://schemas.microsoft.com/office/drawing/2014/main" id="{80882EEB-A3CB-21AD-02C8-AF4AB107A708}"/>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person in a suit&#10;&#10;Description automatically generated">
            <a:extLst>
              <a:ext uri="{FF2B5EF4-FFF2-40B4-BE49-F238E27FC236}">
                <a16:creationId xmlns:a16="http://schemas.microsoft.com/office/drawing/2014/main" id="{C73755F8-97AB-633F-BD0C-71E0684A3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65" y="2403886"/>
            <a:ext cx="1231347" cy="1723694"/>
          </a:xfrm>
          <a:prstGeom prst="rect">
            <a:avLst/>
          </a:prstGeom>
        </p:spPr>
      </p:pic>
      <p:pic>
        <p:nvPicPr>
          <p:cNvPr id="6" name="Picture 5" descr="A picture containing human face, smile, person, clothing&#10;&#10;Description automatically generated">
            <a:extLst>
              <a:ext uri="{FF2B5EF4-FFF2-40B4-BE49-F238E27FC236}">
                <a16:creationId xmlns:a16="http://schemas.microsoft.com/office/drawing/2014/main" id="{D0A6017B-C58F-0D4E-8509-EB06BF4FF116}"/>
              </a:ext>
            </a:extLst>
          </p:cNvPr>
          <p:cNvPicPr>
            <a:picLocks noChangeAspect="1"/>
          </p:cNvPicPr>
          <p:nvPr/>
        </p:nvPicPr>
        <p:blipFill rotWithShape="1">
          <a:blip r:embed="rId4">
            <a:extLst>
              <a:ext uri="{28A0092B-C50C-407E-A947-70E740481C1C}">
                <a14:useLocalDpi xmlns:a14="http://schemas.microsoft.com/office/drawing/2010/main" val="0"/>
              </a:ext>
            </a:extLst>
          </a:blip>
          <a:srcRect l="4727" r="6849" b="1649"/>
          <a:stretch/>
        </p:blipFill>
        <p:spPr>
          <a:xfrm>
            <a:off x="2707058" y="2410670"/>
            <a:ext cx="1198240" cy="1723694"/>
          </a:xfrm>
          <a:prstGeom prst="rect">
            <a:avLst/>
          </a:prstGeom>
        </p:spPr>
      </p:pic>
      <p:pic>
        <p:nvPicPr>
          <p:cNvPr id="10" name="Picture 9" descr="A person smiling at the camera&#10;&#10;Description automatically generated with low confidence">
            <a:extLst>
              <a:ext uri="{FF2B5EF4-FFF2-40B4-BE49-F238E27FC236}">
                <a16:creationId xmlns:a16="http://schemas.microsoft.com/office/drawing/2014/main" id="{DA4218ED-1A35-2ECF-C5BF-4E80A7B0BBC7}"/>
              </a:ext>
            </a:extLst>
          </p:cNvPr>
          <p:cNvPicPr>
            <a:picLocks noChangeAspect="1"/>
          </p:cNvPicPr>
          <p:nvPr/>
        </p:nvPicPr>
        <p:blipFill rotWithShape="1">
          <a:blip r:embed="rId5">
            <a:extLst>
              <a:ext uri="{28A0092B-C50C-407E-A947-70E740481C1C}">
                <a14:useLocalDpi xmlns:a14="http://schemas.microsoft.com/office/drawing/2010/main" val="0"/>
              </a:ext>
            </a:extLst>
          </a:blip>
          <a:srcRect b="4224"/>
          <a:stretch/>
        </p:blipFill>
        <p:spPr>
          <a:xfrm>
            <a:off x="10052510" y="2406148"/>
            <a:ext cx="1202963" cy="1728216"/>
          </a:xfrm>
          <a:prstGeom prst="rect">
            <a:avLst/>
          </a:prstGeom>
        </p:spPr>
      </p:pic>
      <p:pic>
        <p:nvPicPr>
          <p:cNvPr id="12" name="Picture 11" descr="A person smiling at the camera&#10;&#10;Description automatically generated with medium confidence">
            <a:extLst>
              <a:ext uri="{FF2B5EF4-FFF2-40B4-BE49-F238E27FC236}">
                <a16:creationId xmlns:a16="http://schemas.microsoft.com/office/drawing/2014/main" id="{76CD7BDF-B07F-54DD-F514-079CC6E3155D}"/>
              </a:ext>
            </a:extLst>
          </p:cNvPr>
          <p:cNvPicPr>
            <a:picLocks noChangeAspect="1"/>
          </p:cNvPicPr>
          <p:nvPr/>
        </p:nvPicPr>
        <p:blipFill rotWithShape="1">
          <a:blip r:embed="rId6">
            <a:extLst>
              <a:ext uri="{28A0092B-C50C-407E-A947-70E740481C1C}">
                <a14:useLocalDpi xmlns:a14="http://schemas.microsoft.com/office/drawing/2010/main" val="0"/>
              </a:ext>
            </a:extLst>
          </a:blip>
          <a:srcRect l="9843" r="12770" b="2457"/>
          <a:stretch/>
        </p:blipFill>
        <p:spPr>
          <a:xfrm>
            <a:off x="6352063" y="2406148"/>
            <a:ext cx="1202963" cy="1728216"/>
          </a:xfrm>
          <a:prstGeom prst="rect">
            <a:avLst/>
          </a:prstGeom>
        </p:spPr>
      </p:pic>
      <p:pic>
        <p:nvPicPr>
          <p:cNvPr id="14" name="Picture 13" descr="A picture containing person, human face, clothing, glasses&#10;&#10;Description automatically generated">
            <a:extLst>
              <a:ext uri="{FF2B5EF4-FFF2-40B4-BE49-F238E27FC236}">
                <a16:creationId xmlns:a16="http://schemas.microsoft.com/office/drawing/2014/main" id="{2D364CBB-5A03-8F67-DA7B-CA020B0865AB}"/>
              </a:ext>
            </a:extLst>
          </p:cNvPr>
          <p:cNvPicPr>
            <a:picLocks noChangeAspect="1"/>
          </p:cNvPicPr>
          <p:nvPr/>
        </p:nvPicPr>
        <p:blipFill rotWithShape="1">
          <a:blip r:embed="rId7">
            <a:extLst>
              <a:ext uri="{28A0092B-C50C-407E-A947-70E740481C1C}">
                <a14:useLocalDpi xmlns:a14="http://schemas.microsoft.com/office/drawing/2010/main" val="0"/>
              </a:ext>
            </a:extLst>
          </a:blip>
          <a:srcRect l="12264" r="18066" b="1961"/>
          <a:stretch/>
        </p:blipFill>
        <p:spPr>
          <a:xfrm>
            <a:off x="8197381" y="2404641"/>
            <a:ext cx="1231347" cy="1732747"/>
          </a:xfrm>
          <a:prstGeom prst="rect">
            <a:avLst/>
          </a:prstGeom>
        </p:spPr>
      </p:pic>
      <p:pic>
        <p:nvPicPr>
          <p:cNvPr id="16" name="Picture 15" descr="A person smiling at the camera&#10;&#10;Description automatically generated with low confidence">
            <a:extLst>
              <a:ext uri="{FF2B5EF4-FFF2-40B4-BE49-F238E27FC236}">
                <a16:creationId xmlns:a16="http://schemas.microsoft.com/office/drawing/2014/main" id="{7B93347D-BF10-2FC2-7F07-F8BA8CF8D6A9}"/>
              </a:ext>
            </a:extLst>
          </p:cNvPr>
          <p:cNvPicPr>
            <a:picLocks noChangeAspect="1"/>
          </p:cNvPicPr>
          <p:nvPr/>
        </p:nvPicPr>
        <p:blipFill rotWithShape="1">
          <a:blip r:embed="rId8">
            <a:extLst>
              <a:ext uri="{28A0092B-C50C-407E-A947-70E740481C1C}">
                <a14:useLocalDpi xmlns:a14="http://schemas.microsoft.com/office/drawing/2010/main" val="0"/>
              </a:ext>
            </a:extLst>
          </a:blip>
          <a:srcRect l="8611" r="11980" b="2794"/>
          <a:stretch/>
        </p:blipFill>
        <p:spPr>
          <a:xfrm>
            <a:off x="4474645" y="2403886"/>
            <a:ext cx="1231347" cy="1732747"/>
          </a:xfrm>
          <a:prstGeom prst="rect">
            <a:avLst/>
          </a:prstGeom>
        </p:spPr>
      </p:pic>
      <p:sp>
        <p:nvSpPr>
          <p:cNvPr id="3" name="TextBox 2">
            <a:extLst>
              <a:ext uri="{FF2B5EF4-FFF2-40B4-BE49-F238E27FC236}">
                <a16:creationId xmlns:a16="http://schemas.microsoft.com/office/drawing/2014/main" id="{E81DDB54-CD43-180E-23EF-268F548AC3D3}"/>
              </a:ext>
            </a:extLst>
          </p:cNvPr>
          <p:cNvSpPr txBox="1"/>
          <p:nvPr/>
        </p:nvSpPr>
        <p:spPr>
          <a:xfrm>
            <a:off x="823119" y="4191000"/>
            <a:ext cx="1314593" cy="938719"/>
          </a:xfrm>
          <a:prstGeom prst="rect">
            <a:avLst/>
          </a:prstGeom>
          <a:noFill/>
        </p:spPr>
        <p:txBody>
          <a:bodyPr wrap="square" rtlCol="0">
            <a:spAutoFit/>
          </a:bodyPr>
          <a:lstStyle/>
          <a:p>
            <a:pPr algn="l" fontAlgn="base"/>
            <a:r>
              <a:rPr lang="en-US" sz="1100" b="1" i="0" dirty="0">
                <a:solidFill>
                  <a:srgbClr val="4D5053"/>
                </a:solidFill>
                <a:effectLst/>
                <a:latin typeface="inherit"/>
              </a:rPr>
              <a:t>Dr. Peter Fischer</a:t>
            </a:r>
            <a:endParaRPr lang="en-US" sz="1100" b="0" i="0" dirty="0">
              <a:solidFill>
                <a:srgbClr val="4D5053"/>
              </a:solidFill>
              <a:effectLst/>
              <a:latin typeface="inherit"/>
            </a:endParaRPr>
          </a:p>
          <a:p>
            <a:pPr algn="l" fontAlgn="base"/>
            <a:r>
              <a:rPr lang="en-US" sz="1100" b="0" i="0" dirty="0">
                <a:solidFill>
                  <a:srgbClr val="4D5053"/>
                </a:solidFill>
                <a:effectLst/>
                <a:latin typeface="inherit"/>
              </a:rPr>
              <a:t>Trauma Medical Director, Regional One Health, Memphis, TN</a:t>
            </a:r>
            <a:endParaRPr lang="en-US" sz="1100" b="0" i="0" dirty="0">
              <a:solidFill>
                <a:srgbClr val="4D5053"/>
              </a:solidFill>
              <a:effectLst/>
              <a:latin typeface="Roboto" panose="02000000000000000000" pitchFamily="2" charset="0"/>
            </a:endParaRPr>
          </a:p>
        </p:txBody>
      </p:sp>
      <p:sp>
        <p:nvSpPr>
          <p:cNvPr id="5" name="TextBox 4">
            <a:extLst>
              <a:ext uri="{FF2B5EF4-FFF2-40B4-BE49-F238E27FC236}">
                <a16:creationId xmlns:a16="http://schemas.microsoft.com/office/drawing/2014/main" id="{0AFF27C9-6338-1FA1-0B4B-3C04828DD6A8}"/>
              </a:ext>
            </a:extLst>
          </p:cNvPr>
          <p:cNvSpPr txBox="1"/>
          <p:nvPr/>
        </p:nvSpPr>
        <p:spPr>
          <a:xfrm>
            <a:off x="4372546" y="4191000"/>
            <a:ext cx="1521787" cy="769441"/>
          </a:xfrm>
          <a:prstGeom prst="rect">
            <a:avLst/>
          </a:prstGeom>
          <a:noFill/>
        </p:spPr>
        <p:txBody>
          <a:bodyPr wrap="square" rtlCol="0">
            <a:spAutoFit/>
          </a:bodyPr>
          <a:lstStyle/>
          <a:p>
            <a:pPr algn="l" fontAlgn="base"/>
            <a:r>
              <a:rPr lang="en-US" sz="1100" b="1" i="0" dirty="0">
                <a:solidFill>
                  <a:srgbClr val="4D5053"/>
                </a:solidFill>
                <a:effectLst/>
                <a:latin typeface="inherit"/>
              </a:rPr>
              <a:t>Debra Kitchens</a:t>
            </a:r>
            <a:r>
              <a:rPr lang="en-US" sz="1100" b="0" i="0" dirty="0">
                <a:solidFill>
                  <a:srgbClr val="4D5053"/>
                </a:solidFill>
                <a:effectLst/>
                <a:latin typeface="inherit"/>
              </a:rPr>
              <a:t> </a:t>
            </a:r>
          </a:p>
          <a:p>
            <a:pPr algn="l" fontAlgn="base"/>
            <a:r>
              <a:rPr lang="en-US" sz="1100" b="0" i="0" dirty="0">
                <a:solidFill>
                  <a:srgbClr val="4D5053"/>
                </a:solidFill>
                <a:effectLst/>
                <a:latin typeface="inherit"/>
              </a:rPr>
              <a:t>Trauma Services Manager, Prisma Health, Greenville, SC</a:t>
            </a:r>
            <a:endParaRPr lang="en-US" sz="1100" b="0" i="0" dirty="0">
              <a:solidFill>
                <a:srgbClr val="4D5053"/>
              </a:solidFill>
              <a:effectLst/>
              <a:latin typeface="Roboto" panose="02000000000000000000" pitchFamily="2" charset="0"/>
            </a:endParaRPr>
          </a:p>
        </p:txBody>
      </p:sp>
      <p:sp>
        <p:nvSpPr>
          <p:cNvPr id="7" name="TextBox 6">
            <a:extLst>
              <a:ext uri="{FF2B5EF4-FFF2-40B4-BE49-F238E27FC236}">
                <a16:creationId xmlns:a16="http://schemas.microsoft.com/office/drawing/2014/main" id="{374B2D9F-03D4-84BB-31F3-32215E0D93B2}"/>
              </a:ext>
            </a:extLst>
          </p:cNvPr>
          <p:cNvSpPr txBox="1"/>
          <p:nvPr/>
        </p:nvSpPr>
        <p:spPr>
          <a:xfrm>
            <a:off x="8107207" y="4190999"/>
            <a:ext cx="1314593" cy="938719"/>
          </a:xfrm>
          <a:prstGeom prst="rect">
            <a:avLst/>
          </a:prstGeom>
          <a:noFill/>
        </p:spPr>
        <p:txBody>
          <a:bodyPr wrap="square" rtlCol="0">
            <a:spAutoFit/>
          </a:bodyPr>
          <a:lstStyle/>
          <a:p>
            <a:pPr algn="l" fontAlgn="base"/>
            <a:r>
              <a:rPr lang="en-US" sz="1100" b="1" i="0" dirty="0">
                <a:solidFill>
                  <a:srgbClr val="4D5053"/>
                </a:solidFill>
                <a:effectLst/>
                <a:latin typeface="inherit"/>
              </a:rPr>
              <a:t>Dr. Barry Renz</a:t>
            </a:r>
            <a:endParaRPr lang="en-US" sz="1100" b="0" i="0" dirty="0">
              <a:solidFill>
                <a:srgbClr val="4D5053"/>
              </a:solidFill>
              <a:effectLst/>
              <a:latin typeface="inherit"/>
            </a:endParaRPr>
          </a:p>
          <a:p>
            <a:pPr algn="l" fontAlgn="base"/>
            <a:r>
              <a:rPr lang="en-US" sz="1100" b="0" i="0" dirty="0">
                <a:solidFill>
                  <a:srgbClr val="4D5053"/>
                </a:solidFill>
                <a:effectLst/>
                <a:latin typeface="inherit"/>
              </a:rPr>
              <a:t>Trauma Medical Director, Wellstar Cobb Hospital, Austell, GA</a:t>
            </a:r>
          </a:p>
        </p:txBody>
      </p:sp>
      <p:sp>
        <p:nvSpPr>
          <p:cNvPr id="11" name="TextBox 10">
            <a:extLst>
              <a:ext uri="{FF2B5EF4-FFF2-40B4-BE49-F238E27FC236}">
                <a16:creationId xmlns:a16="http://schemas.microsoft.com/office/drawing/2014/main" id="{6CC1C0DF-6667-82ED-C67C-4E8C9490D5A7}"/>
              </a:ext>
            </a:extLst>
          </p:cNvPr>
          <p:cNvSpPr txBox="1"/>
          <p:nvPr/>
        </p:nvSpPr>
        <p:spPr>
          <a:xfrm>
            <a:off x="2601864" y="4191000"/>
            <a:ext cx="1397509" cy="769441"/>
          </a:xfrm>
          <a:prstGeom prst="rect">
            <a:avLst/>
          </a:prstGeom>
          <a:noFill/>
        </p:spPr>
        <p:txBody>
          <a:bodyPr wrap="square" rtlCol="0">
            <a:spAutoFit/>
          </a:bodyPr>
          <a:lstStyle/>
          <a:p>
            <a:pPr algn="l" fontAlgn="base"/>
            <a:r>
              <a:rPr lang="en-US" sz="1100" b="1" i="0" dirty="0">
                <a:solidFill>
                  <a:srgbClr val="4D5053"/>
                </a:solidFill>
                <a:effectLst/>
                <a:latin typeface="inherit"/>
              </a:rPr>
              <a:t>Elizabeth Freeman </a:t>
            </a:r>
            <a:r>
              <a:rPr lang="en-US" sz="1100" b="0" i="0" dirty="0">
                <a:solidFill>
                  <a:srgbClr val="4D5053"/>
                </a:solidFill>
                <a:effectLst/>
                <a:latin typeface="inherit"/>
              </a:rPr>
              <a:t>Trauma Program Director, Atrium Health, Concord, NC</a:t>
            </a:r>
          </a:p>
        </p:txBody>
      </p:sp>
      <p:sp>
        <p:nvSpPr>
          <p:cNvPr id="13" name="TextBox 12">
            <a:extLst>
              <a:ext uri="{FF2B5EF4-FFF2-40B4-BE49-F238E27FC236}">
                <a16:creationId xmlns:a16="http://schemas.microsoft.com/office/drawing/2014/main" id="{B4536703-C2D4-32F8-3913-F5BD0AA2A994}"/>
              </a:ext>
            </a:extLst>
          </p:cNvPr>
          <p:cNvSpPr txBox="1"/>
          <p:nvPr/>
        </p:nvSpPr>
        <p:spPr>
          <a:xfrm>
            <a:off x="6267506" y="4190999"/>
            <a:ext cx="1314593" cy="769441"/>
          </a:xfrm>
          <a:prstGeom prst="rect">
            <a:avLst/>
          </a:prstGeom>
          <a:noFill/>
        </p:spPr>
        <p:txBody>
          <a:bodyPr wrap="square" rtlCol="0">
            <a:spAutoFit/>
          </a:bodyPr>
          <a:lstStyle/>
          <a:p>
            <a:pPr algn="l" fontAlgn="base"/>
            <a:r>
              <a:rPr lang="en-US" sz="1100" b="1" i="0" dirty="0">
                <a:solidFill>
                  <a:srgbClr val="4D5053"/>
                </a:solidFill>
                <a:effectLst/>
                <a:latin typeface="inherit"/>
              </a:rPr>
              <a:t>Brenda Medlin </a:t>
            </a:r>
            <a:endParaRPr lang="en-US" sz="1100" dirty="0">
              <a:solidFill>
                <a:srgbClr val="4D5053"/>
              </a:solidFill>
              <a:latin typeface="inherit"/>
            </a:endParaRPr>
          </a:p>
          <a:p>
            <a:pPr algn="l" fontAlgn="base"/>
            <a:r>
              <a:rPr lang="en-US" sz="1100" b="0" i="0" dirty="0">
                <a:solidFill>
                  <a:srgbClr val="4D5053"/>
                </a:solidFill>
                <a:effectLst/>
                <a:latin typeface="inherit"/>
              </a:rPr>
              <a:t>System Database Administrator, Atrium Health</a:t>
            </a:r>
          </a:p>
        </p:txBody>
      </p:sp>
      <p:sp>
        <p:nvSpPr>
          <p:cNvPr id="15" name="TextBox 14">
            <a:extLst>
              <a:ext uri="{FF2B5EF4-FFF2-40B4-BE49-F238E27FC236}">
                <a16:creationId xmlns:a16="http://schemas.microsoft.com/office/drawing/2014/main" id="{73465EDE-3E3F-979C-5768-C13934B62A45}"/>
              </a:ext>
            </a:extLst>
          </p:cNvPr>
          <p:cNvSpPr txBox="1"/>
          <p:nvPr/>
        </p:nvSpPr>
        <p:spPr>
          <a:xfrm>
            <a:off x="9946908" y="4190999"/>
            <a:ext cx="1453604" cy="938719"/>
          </a:xfrm>
          <a:prstGeom prst="rect">
            <a:avLst/>
          </a:prstGeom>
          <a:noFill/>
        </p:spPr>
        <p:txBody>
          <a:bodyPr wrap="square" rtlCol="0">
            <a:spAutoFit/>
          </a:bodyPr>
          <a:lstStyle/>
          <a:p>
            <a:pPr algn="l" fontAlgn="base"/>
            <a:r>
              <a:rPr lang="en-US" sz="1100" b="1" i="0" dirty="0">
                <a:solidFill>
                  <a:srgbClr val="4D5053"/>
                </a:solidFill>
                <a:effectLst/>
                <a:latin typeface="inherit"/>
              </a:rPr>
              <a:t>Stephanie Vega</a:t>
            </a:r>
            <a:r>
              <a:rPr lang="en-US" sz="1100" b="0" i="0" dirty="0">
                <a:solidFill>
                  <a:srgbClr val="4D5053"/>
                </a:solidFill>
                <a:effectLst/>
                <a:latin typeface="inherit"/>
              </a:rPr>
              <a:t> </a:t>
            </a:r>
          </a:p>
          <a:p>
            <a:pPr algn="l" fontAlgn="base"/>
            <a:r>
              <a:rPr lang="en-US" sz="1100" b="0" i="0" dirty="0">
                <a:solidFill>
                  <a:srgbClr val="4D5053"/>
                </a:solidFill>
                <a:effectLst/>
                <a:latin typeface="inherit"/>
              </a:rPr>
              <a:t>Clinical Quality Specialist Lead, University of Colorado Hospital, Aurora, CO</a:t>
            </a:r>
            <a:endParaRPr lang="en-US" sz="1100" b="0" i="0" dirty="0">
              <a:solidFill>
                <a:srgbClr val="4D5053"/>
              </a:solidFill>
              <a:effectLst/>
              <a:latin typeface="Roboto" panose="020000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518319" y="533400"/>
            <a:ext cx="24384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2119" y="609600"/>
            <a:ext cx="4648200" cy="584775"/>
          </a:xfrm>
          <a:prstGeom prst="rect">
            <a:avLst/>
          </a:prstGeom>
          <a:noFill/>
        </p:spPr>
        <p:txBody>
          <a:bodyPr wrap="square" rtlCol="0">
            <a:spAutoFit/>
          </a:bodyPr>
          <a:lstStyle/>
          <a:p>
            <a:r>
              <a:rPr lang="en-US" sz="3200" dirty="0">
                <a:solidFill>
                  <a:srgbClr val="767171"/>
                </a:solidFill>
                <a:latin typeface="Franklin Gothic Demi" pitchFamily="34" charset="0"/>
              </a:rPr>
              <a:t>The Semifinalists</a:t>
            </a:r>
          </a:p>
        </p:txBody>
      </p:sp>
      <p:cxnSp>
        <p:nvCxnSpPr>
          <p:cNvPr id="2" name="Straight Connector 1">
            <a:extLst>
              <a:ext uri="{FF2B5EF4-FFF2-40B4-BE49-F238E27FC236}">
                <a16:creationId xmlns:a16="http://schemas.microsoft.com/office/drawing/2014/main" id="{80882EEB-A3CB-21AD-02C8-AF4AB107A708}"/>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9072B67-85FA-E240-8418-A91DA70CA4AC}"/>
              </a:ext>
            </a:extLst>
          </p:cNvPr>
          <p:cNvSpPr txBox="1"/>
          <p:nvPr/>
        </p:nvSpPr>
        <p:spPr>
          <a:xfrm>
            <a:off x="1508919" y="1523286"/>
            <a:ext cx="9144000" cy="4801314"/>
          </a:xfrm>
          <a:prstGeom prst="rect">
            <a:avLst/>
          </a:prstGeom>
          <a:noFill/>
        </p:spPr>
        <p:txBody>
          <a:bodyPr wrap="square" rtlCol="0">
            <a:spAutoFit/>
          </a:bodyPr>
          <a:lstStyle/>
          <a:p>
            <a:r>
              <a:rPr lang="en-US" b="1" dirty="0">
                <a:solidFill>
                  <a:srgbClr val="D38E5F"/>
                </a:solidFill>
              </a:rPr>
              <a:t>Advocate Aurora</a:t>
            </a:r>
            <a:r>
              <a:rPr lang="en-US" dirty="0">
                <a:solidFill>
                  <a:srgbClr val="D38E5F"/>
                </a:solidFill>
              </a:rPr>
              <a:t> </a:t>
            </a:r>
            <a:r>
              <a:rPr lang="en-US" dirty="0"/>
              <a:t>/ “Geriatric Rib Fracture Initiative”</a:t>
            </a:r>
          </a:p>
          <a:p>
            <a:endParaRPr lang="en-US" dirty="0"/>
          </a:p>
          <a:p>
            <a:r>
              <a:rPr lang="en-US" b="1" dirty="0">
                <a:solidFill>
                  <a:srgbClr val="D38E5F"/>
                </a:solidFill>
              </a:rPr>
              <a:t>Dignity Health Saint Elizabeth and Mercy Redding</a:t>
            </a:r>
            <a:r>
              <a:rPr lang="en-US" dirty="0">
                <a:solidFill>
                  <a:srgbClr val="D38E5F"/>
                </a:solidFill>
              </a:rPr>
              <a:t> </a:t>
            </a:r>
            <a:r>
              <a:rPr lang="en-US" dirty="0"/>
              <a:t>/ “Red Box Transfers”</a:t>
            </a:r>
          </a:p>
          <a:p>
            <a:endParaRPr lang="en-US" dirty="0"/>
          </a:p>
          <a:p>
            <a:r>
              <a:rPr lang="en-US" b="1" dirty="0">
                <a:solidFill>
                  <a:srgbClr val="D38E5F"/>
                </a:solidFill>
              </a:rPr>
              <a:t>Erlanger Health System</a:t>
            </a:r>
            <a:r>
              <a:rPr lang="en-US" dirty="0">
                <a:solidFill>
                  <a:srgbClr val="D38E5F"/>
                </a:solidFill>
              </a:rPr>
              <a:t> </a:t>
            </a:r>
            <a:r>
              <a:rPr lang="en-US" dirty="0"/>
              <a:t>/ “Trauma Intensive Care Unit/Emergency Department RN Job Share”</a:t>
            </a:r>
          </a:p>
          <a:p>
            <a:endParaRPr lang="en-US" dirty="0"/>
          </a:p>
          <a:p>
            <a:r>
              <a:rPr lang="en-US" b="1" dirty="0">
                <a:solidFill>
                  <a:srgbClr val="D38E5F"/>
                </a:solidFill>
              </a:rPr>
              <a:t>HCA Florida Osceola Hospital</a:t>
            </a:r>
            <a:r>
              <a:rPr lang="en-US" dirty="0">
                <a:solidFill>
                  <a:srgbClr val="D38E5F"/>
                </a:solidFill>
              </a:rPr>
              <a:t> </a:t>
            </a:r>
            <a:r>
              <a:rPr lang="en-US" dirty="0"/>
              <a:t>/ “Just-In-Time Training Using QR Code Technology”</a:t>
            </a:r>
          </a:p>
          <a:p>
            <a:endParaRPr lang="en-US" dirty="0"/>
          </a:p>
          <a:p>
            <a:r>
              <a:rPr lang="en-US" b="1" dirty="0">
                <a:solidFill>
                  <a:srgbClr val="D38E5F"/>
                </a:solidFill>
              </a:rPr>
              <a:t>Mukono Access Orthopaedic Clinic</a:t>
            </a:r>
            <a:r>
              <a:rPr lang="en-US" dirty="0">
                <a:solidFill>
                  <a:srgbClr val="D38E5F"/>
                </a:solidFill>
              </a:rPr>
              <a:t> </a:t>
            </a:r>
            <a:r>
              <a:rPr lang="en-US" dirty="0"/>
              <a:t>/ “Extending Pre-Hospital Trauma Care to Lay Responders”</a:t>
            </a:r>
          </a:p>
          <a:p>
            <a:endParaRPr lang="en-US" dirty="0"/>
          </a:p>
          <a:p>
            <a:r>
              <a:rPr lang="en-US" b="1" dirty="0">
                <a:solidFill>
                  <a:srgbClr val="D38E5F"/>
                </a:solidFill>
              </a:rPr>
              <a:t>Postgraduate Institute of Medical Education &amp; Research </a:t>
            </a:r>
            <a:r>
              <a:rPr lang="en-US" dirty="0"/>
              <a:t>/ “Setting Up an Early Ultrasound Guided Brachial Plexus Analgesia to Improve Value of Care in Complex Hand Injuries”</a:t>
            </a:r>
          </a:p>
          <a:p>
            <a:endParaRPr lang="en-US" dirty="0"/>
          </a:p>
          <a:p>
            <a:r>
              <a:rPr lang="en-US" b="1" dirty="0">
                <a:solidFill>
                  <a:srgbClr val="D38E5F"/>
                </a:solidFill>
              </a:rPr>
              <a:t>Providence St. Peter Hospital</a:t>
            </a:r>
            <a:r>
              <a:rPr lang="en-US" dirty="0">
                <a:solidFill>
                  <a:srgbClr val="D38E5F"/>
                </a:solidFill>
              </a:rPr>
              <a:t> </a:t>
            </a:r>
            <a:r>
              <a:rPr lang="en-US" dirty="0"/>
              <a:t>/ “Breaking Through EMS Wall Times”</a:t>
            </a:r>
          </a:p>
          <a:p>
            <a:endParaRPr lang="en-US" dirty="0"/>
          </a:p>
          <a:p>
            <a:r>
              <a:rPr lang="en-US" b="1" dirty="0">
                <a:solidFill>
                  <a:srgbClr val="D38E5F"/>
                </a:solidFill>
              </a:rPr>
              <a:t>Stony Brook University Hospital </a:t>
            </a:r>
            <a:r>
              <a:rPr lang="en-US" dirty="0"/>
              <a:t>/ “Limitless Reach and Reduced Operational Burden: </a:t>
            </a:r>
          </a:p>
          <a:p>
            <a:r>
              <a:rPr lang="en-US" dirty="0"/>
              <a:t>Novel Approaches to Injury Prevention”</a:t>
            </a:r>
          </a:p>
        </p:txBody>
      </p:sp>
    </p:spTree>
    <p:extLst>
      <p:ext uri="{BB962C8B-B14F-4D97-AF65-F5344CB8AC3E}">
        <p14:creationId xmlns:p14="http://schemas.microsoft.com/office/powerpoint/2010/main" val="291973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518319" y="533400"/>
            <a:ext cx="2895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2119" y="609600"/>
            <a:ext cx="9372600" cy="584775"/>
          </a:xfrm>
          <a:prstGeom prst="rect">
            <a:avLst/>
          </a:prstGeom>
          <a:noFill/>
        </p:spPr>
        <p:txBody>
          <a:bodyPr wrap="square" rtlCol="0">
            <a:spAutoFit/>
          </a:bodyPr>
          <a:lstStyle/>
          <a:p>
            <a:r>
              <a:rPr lang="en-US" sz="3200" dirty="0">
                <a:solidFill>
                  <a:srgbClr val="767171"/>
                </a:solidFill>
                <a:latin typeface="Franklin Gothic Demi" pitchFamily="34" charset="0"/>
              </a:rPr>
              <a:t>Winner: Level I-II</a:t>
            </a:r>
            <a:endParaRPr lang="en-US" sz="3200" dirty="0">
              <a:solidFill>
                <a:srgbClr val="C87137"/>
              </a:solidFill>
              <a:latin typeface="Franklin Gothic Demi" pitchFamily="34" charset="0"/>
            </a:endParaRPr>
          </a:p>
        </p:txBody>
      </p:sp>
      <p:sp>
        <p:nvSpPr>
          <p:cNvPr id="7" name="TextBox 6">
            <a:extLst>
              <a:ext uri="{FF2B5EF4-FFF2-40B4-BE49-F238E27FC236}">
                <a16:creationId xmlns:a16="http://schemas.microsoft.com/office/drawing/2014/main" id="{BBFDC72F-2246-369A-AA25-457CC8CD98B2}"/>
              </a:ext>
            </a:extLst>
          </p:cNvPr>
          <p:cNvSpPr txBox="1"/>
          <p:nvPr/>
        </p:nvSpPr>
        <p:spPr>
          <a:xfrm>
            <a:off x="899319" y="2566483"/>
            <a:ext cx="10363200" cy="707886"/>
          </a:xfrm>
          <a:prstGeom prst="rect">
            <a:avLst/>
          </a:prstGeom>
          <a:noFill/>
        </p:spPr>
        <p:txBody>
          <a:bodyPr wrap="square" rtlCol="0">
            <a:spAutoFit/>
          </a:bodyPr>
          <a:lstStyle/>
          <a:p>
            <a:pPr algn="ctr"/>
            <a:r>
              <a:rPr lang="en-US" sz="4000" dirty="0">
                <a:solidFill>
                  <a:srgbClr val="C87137"/>
                </a:solidFill>
                <a:latin typeface="Franklin Gothic Demi" pitchFamily="34" charset="0"/>
              </a:rPr>
              <a:t>UCHealth Medical Center of the Rockies </a:t>
            </a:r>
          </a:p>
        </p:txBody>
      </p:sp>
      <p:sp>
        <p:nvSpPr>
          <p:cNvPr id="10" name="TextBox 9">
            <a:extLst>
              <a:ext uri="{FF2B5EF4-FFF2-40B4-BE49-F238E27FC236}">
                <a16:creationId xmlns:a16="http://schemas.microsoft.com/office/drawing/2014/main" id="{D3B75052-99C6-21D4-E508-23FB503BF8F1}"/>
              </a:ext>
            </a:extLst>
          </p:cNvPr>
          <p:cNvSpPr txBox="1"/>
          <p:nvPr/>
        </p:nvSpPr>
        <p:spPr>
          <a:xfrm>
            <a:off x="1585119" y="3581400"/>
            <a:ext cx="8991600" cy="830997"/>
          </a:xfrm>
          <a:prstGeom prst="rect">
            <a:avLst/>
          </a:prstGeom>
          <a:noFill/>
        </p:spPr>
        <p:txBody>
          <a:bodyPr wrap="square" rtlCol="0">
            <a:spAutoFit/>
          </a:bodyPr>
          <a:lstStyle/>
          <a:p>
            <a:pPr algn="ctr"/>
            <a:r>
              <a:rPr lang="en-US" sz="2400" b="1" dirty="0">
                <a:solidFill>
                  <a:srgbClr val="767171"/>
                </a:solidFill>
              </a:rPr>
              <a:t>2023 Peregrine Award for Trauma Innovation</a:t>
            </a:r>
          </a:p>
          <a:p>
            <a:pPr algn="ctr"/>
            <a:r>
              <a:rPr lang="en-US" sz="2400" dirty="0">
                <a:solidFill>
                  <a:srgbClr val="767171"/>
                </a:solidFill>
              </a:rPr>
              <a:t>Level I or II Trauma Centers Category</a:t>
            </a:r>
          </a:p>
        </p:txBody>
      </p:sp>
      <p:cxnSp>
        <p:nvCxnSpPr>
          <p:cNvPr id="2" name="Straight Connector 1">
            <a:extLst>
              <a:ext uri="{FF2B5EF4-FFF2-40B4-BE49-F238E27FC236}">
                <a16:creationId xmlns:a16="http://schemas.microsoft.com/office/drawing/2014/main" id="{6B5D6D76-0760-ABFB-1133-C4C1F649D161}"/>
              </a:ext>
            </a:extLst>
          </p:cNvPr>
          <p:cNvCxnSpPr>
            <a:cxnSpLocks/>
          </p:cNvCxnSpPr>
          <p:nvPr/>
        </p:nvCxnSpPr>
        <p:spPr>
          <a:xfrm>
            <a:off x="518319" y="533400"/>
            <a:ext cx="3276600" cy="0"/>
          </a:xfrm>
          <a:prstGeom prst="line">
            <a:avLst/>
          </a:prstGeom>
          <a:ln w="76200">
            <a:solidFill>
              <a:srgbClr val="C8713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79" y="391317"/>
            <a:ext cx="9994549" cy="991752"/>
          </a:xfrm>
        </p:spPr>
        <p:txBody>
          <a:bodyPr>
            <a:normAutofit fontScale="90000"/>
          </a:bodyPr>
          <a:lstStyle/>
          <a:p>
            <a:r>
              <a:rPr lang="en-US" sz="2926" dirty="0">
                <a:latin typeface="Arial"/>
                <a:cs typeface="Arial"/>
              </a:rPr>
              <a:t>Profiles in Trauma Innovation: </a:t>
            </a:r>
            <a:br>
              <a:rPr lang="en-US" sz="2926" dirty="0"/>
            </a:br>
            <a:r>
              <a:rPr lang="en-US" sz="2926" dirty="0">
                <a:latin typeface="Arial"/>
                <a:cs typeface="Arial"/>
              </a:rPr>
              <a:t>Optimizing Performance Improvement through Development of a PI Dictionary</a:t>
            </a:r>
          </a:p>
        </p:txBody>
      </p:sp>
      <p:sp>
        <p:nvSpPr>
          <p:cNvPr id="3" name="Text Placeholder 2"/>
          <p:cNvSpPr>
            <a:spLocks noGrp="1"/>
          </p:cNvSpPr>
          <p:nvPr>
            <p:ph type="body" sz="quarter" idx="14"/>
          </p:nvPr>
        </p:nvSpPr>
        <p:spPr>
          <a:xfrm>
            <a:off x="333269" y="1908771"/>
            <a:ext cx="5496654" cy="680790"/>
          </a:xfrm>
        </p:spPr>
        <p:txBody>
          <a:bodyPr/>
          <a:lstStyle/>
          <a:p>
            <a:r>
              <a:rPr lang="en-US" dirty="0"/>
              <a:t>May 19, 2023</a:t>
            </a:r>
          </a:p>
        </p:txBody>
      </p:sp>
      <p:sp>
        <p:nvSpPr>
          <p:cNvPr id="4" name="Rectangle 3"/>
          <p:cNvSpPr/>
          <p:nvPr/>
        </p:nvSpPr>
        <p:spPr>
          <a:xfrm>
            <a:off x="314841" y="4341138"/>
            <a:ext cx="6486313" cy="222967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0" dirty="0"/>
              <a:t>UCHealth Medical Center of the Rockies</a:t>
            </a:r>
            <a:endParaRPr lang="en-US" sz="2660" dirty="0">
              <a:solidFill>
                <a:schemeClr val="tx2">
                  <a:lumMod val="60000"/>
                  <a:lumOff val="40000"/>
                </a:schemeClr>
              </a:solidFill>
            </a:endParaRPr>
          </a:p>
          <a:p>
            <a:pPr>
              <a:spcBef>
                <a:spcPts val="1596"/>
              </a:spcBef>
            </a:pPr>
            <a:r>
              <a:rPr lang="en-US" sz="2128" dirty="0"/>
              <a:t>Jamie Teasley-Bennett, BSN, RN, TCRN</a:t>
            </a:r>
          </a:p>
          <a:p>
            <a:pPr marL="243230"/>
            <a:r>
              <a:rPr lang="en-US" sz="1596" dirty="0">
                <a:solidFill>
                  <a:schemeClr val="bg2"/>
                </a:solidFill>
              </a:rPr>
              <a:t>Lead Trauma Nurse Clinician</a:t>
            </a:r>
          </a:p>
          <a:p>
            <a:pPr>
              <a:spcBef>
                <a:spcPts val="1596"/>
              </a:spcBef>
            </a:pPr>
            <a:r>
              <a:rPr lang="en-US" sz="2128" dirty="0"/>
              <a:t>Jes Cofran, MSN, RN, TCRN, CSTR, CAISS</a:t>
            </a:r>
          </a:p>
          <a:p>
            <a:pPr marL="243230"/>
            <a:r>
              <a:rPr lang="en-US" sz="1596" dirty="0">
                <a:solidFill>
                  <a:schemeClr val="bg2"/>
                </a:solidFill>
              </a:rPr>
              <a:t>Trauma Informatics Manager</a:t>
            </a:r>
          </a:p>
        </p:txBody>
      </p:sp>
    </p:spTree>
    <p:extLst>
      <p:ext uri="{BB962C8B-B14F-4D97-AF65-F5344CB8AC3E}">
        <p14:creationId xmlns:p14="http://schemas.microsoft.com/office/powerpoint/2010/main" val="31649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5969" t="369" r="26130" b="-369"/>
          <a:stretch/>
        </p:blipFill>
        <p:spPr/>
      </p:pic>
      <p:sp>
        <p:nvSpPr>
          <p:cNvPr id="7" name="Title 6"/>
          <p:cNvSpPr>
            <a:spLocks noGrp="1"/>
          </p:cNvSpPr>
          <p:nvPr>
            <p:ph type="title"/>
          </p:nvPr>
        </p:nvSpPr>
        <p:spPr/>
        <p:txBody>
          <a:bodyPr>
            <a:normAutofit fontScale="90000"/>
          </a:bodyPr>
          <a:lstStyle/>
          <a:p>
            <a:r>
              <a:rPr lang="en-US" sz="3192" dirty="0"/>
              <a:t> </a:t>
            </a:r>
            <a:br>
              <a:rPr lang="en-US" sz="3192" dirty="0"/>
            </a:br>
            <a:r>
              <a:rPr lang="en-US" sz="3192" dirty="0"/>
              <a:t>Medical Center of the Rockies</a:t>
            </a:r>
          </a:p>
        </p:txBody>
      </p:sp>
      <p:sp>
        <p:nvSpPr>
          <p:cNvPr id="11" name="Text Placeholder 10"/>
          <p:cNvSpPr>
            <a:spLocks noGrp="1"/>
          </p:cNvSpPr>
          <p:nvPr>
            <p:ph type="body" sz="quarter" idx="14"/>
          </p:nvPr>
        </p:nvSpPr>
        <p:spPr/>
        <p:txBody>
          <a:bodyPr>
            <a:normAutofit fontScale="85000" lnSpcReduction="20000"/>
          </a:bodyPr>
          <a:lstStyle/>
          <a:p>
            <a:r>
              <a:rPr lang="en-US" sz="2394" b="1" dirty="0"/>
              <a:t>State Designated Level I </a:t>
            </a:r>
          </a:p>
          <a:p>
            <a:r>
              <a:rPr lang="en-US" sz="2394" b="1" dirty="0"/>
              <a:t>ACS Verified Level II Trauma Center</a:t>
            </a:r>
          </a:p>
          <a:p>
            <a:endParaRPr lang="en-US" dirty="0"/>
          </a:p>
        </p:txBody>
      </p:sp>
      <p:sp>
        <p:nvSpPr>
          <p:cNvPr id="8" name="Text Placeholder 7"/>
          <p:cNvSpPr>
            <a:spLocks noGrp="1"/>
          </p:cNvSpPr>
          <p:nvPr>
            <p:ph type="body" sz="quarter" idx="15"/>
          </p:nvPr>
        </p:nvSpPr>
        <p:spPr>
          <a:xfrm>
            <a:off x="455451" y="2820909"/>
            <a:ext cx="5489612" cy="3303004"/>
          </a:xfrm>
        </p:spPr>
        <p:txBody>
          <a:bodyPr/>
          <a:lstStyle/>
          <a:p>
            <a:pPr marL="380048" indent="-380048"/>
            <a:r>
              <a:rPr lang="en-US" sz="2394" dirty="0"/>
              <a:t>Annual inclusion volume ~1600</a:t>
            </a:r>
          </a:p>
          <a:p>
            <a:pPr marL="380048" indent="-380048"/>
            <a:r>
              <a:rPr lang="en-US" sz="2394" dirty="0"/>
              <a:t>Large catchment area serving many urban and rural communities</a:t>
            </a:r>
          </a:p>
          <a:p>
            <a:pPr marL="988124" lvl="1" indent="-380048"/>
            <a:r>
              <a:rPr lang="en-US" sz="2128" dirty="0"/>
              <a:t>Northern Colorado</a:t>
            </a:r>
          </a:p>
          <a:p>
            <a:pPr marL="988124" lvl="1" indent="-380048"/>
            <a:r>
              <a:rPr lang="en-US" sz="2128" dirty="0"/>
              <a:t>Wyoming</a:t>
            </a:r>
          </a:p>
          <a:p>
            <a:pPr marL="988124" lvl="1" indent="-380048"/>
            <a:r>
              <a:rPr lang="en-US" sz="2128" dirty="0"/>
              <a:t>Nebraska</a:t>
            </a:r>
          </a:p>
          <a:p>
            <a:pPr marL="988124" lvl="1" indent="-380048"/>
            <a:r>
              <a:rPr lang="en-US" sz="2128" dirty="0"/>
              <a:t>Kansas</a:t>
            </a:r>
          </a:p>
          <a:p>
            <a:pPr marL="988124" lvl="1" indent="-380048"/>
            <a:r>
              <a:rPr lang="en-US" sz="2128" dirty="0"/>
              <a:t>South Dakota</a:t>
            </a:r>
          </a:p>
        </p:txBody>
      </p:sp>
      <p:pic>
        <p:nvPicPr>
          <p:cNvPr id="14" name="Picture Placeholder 20"/>
          <p:cNvPicPr>
            <a:picLocks noChangeAspect="1"/>
          </p:cNvPicPr>
          <p:nvPr/>
        </p:nvPicPr>
        <p:blipFill>
          <a:blip r:embed="rId4" cstate="print">
            <a:extLst>
              <a:ext uri="{28A0092B-C50C-407E-A947-70E740481C1C}">
                <a14:useLocalDpi xmlns:a14="http://schemas.microsoft.com/office/drawing/2010/main" val="0"/>
              </a:ext>
            </a:extLst>
          </a:blip>
          <a:srcRect l="16618" r="16618"/>
          <a:stretch>
            <a:fillRect/>
          </a:stretch>
        </p:blipFill>
        <p:spPr>
          <a:xfrm>
            <a:off x="4357993" y="3810965"/>
            <a:ext cx="2807021" cy="2807021"/>
          </a:xfrm>
          <a:prstGeom prst="ellipse">
            <a:avLst/>
          </a:prstGeom>
          <a:ln w="38100">
            <a:solidFill>
              <a:schemeClr val="tx2"/>
            </a:solidFill>
          </a:ln>
        </p:spPr>
      </p:pic>
      <p:cxnSp>
        <p:nvCxnSpPr>
          <p:cNvPr id="19" name="Straight Arrow Connector 18"/>
          <p:cNvCxnSpPr>
            <a:stCxn id="14" idx="6"/>
          </p:cNvCxnSpPr>
          <p:nvPr/>
        </p:nvCxnSpPr>
        <p:spPr>
          <a:xfrm flipV="1">
            <a:off x="7165013" y="4239789"/>
            <a:ext cx="1841696" cy="9746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452" y="342351"/>
            <a:ext cx="2179614" cy="479515"/>
          </a:xfrm>
          <a:prstGeom prst="rect">
            <a:avLst/>
          </a:prstGeom>
        </p:spPr>
      </p:pic>
    </p:spTree>
    <p:extLst>
      <p:ext uri="{BB962C8B-B14F-4D97-AF65-F5344CB8AC3E}">
        <p14:creationId xmlns:p14="http://schemas.microsoft.com/office/powerpoint/2010/main" val="1874304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3205</Words>
  <Application>Microsoft Macintosh PowerPoint</Application>
  <PresentationFormat>Custom</PresentationFormat>
  <Paragraphs>516</Paragraphs>
  <Slides>40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Franklin Gothic Demi</vt:lpstr>
      <vt:lpstr>Franklin Gothic Medium</vt:lpstr>
      <vt:lpstr>inherit</vt:lpstr>
      <vt:lpstr>Roboto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Profiles in Trauma Innovation:  Optimizing Performance Improvement through Development of a PI Dictionary</vt:lpstr>
      <vt:lpstr>  Medical Center of the Rockies</vt:lpstr>
      <vt:lpstr>PowerPoint Presentation</vt:lpstr>
      <vt:lpstr>The Challenge</vt:lpstr>
      <vt:lpstr>Modification of the PI screens in the Trauma Registry</vt:lpstr>
      <vt:lpstr>The Innovation: PI Dictionary</vt:lpstr>
      <vt:lpstr>Creating a PI Dictionary</vt:lpstr>
      <vt:lpstr>PI Dictionary Example</vt:lpstr>
      <vt:lpstr>The Innovation in Action</vt:lpstr>
      <vt:lpstr>“Drinking from the firehose” -is a metaphor explaining the experience of being presented with an overwhelming amount of new information while simultaneously attempting to understand, remember, and apply it.</vt:lpstr>
      <vt:lpstr>PowerPoint Presentation</vt:lpstr>
      <vt:lpstr>PowerPoint Presentation</vt:lpstr>
      <vt:lpstr>PowerPoint Presentation</vt:lpstr>
      <vt:lpstr>Hospital Event  </vt:lpstr>
      <vt:lpstr>PowerPoint Presentation</vt:lpstr>
      <vt:lpstr>Innovation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dc:creator>
  <cp:lastModifiedBy>Robert Fojut</cp:lastModifiedBy>
  <cp:revision>75</cp:revision>
  <dcterms:created xsi:type="dcterms:W3CDTF">2020-08-04T17:04:33Z</dcterms:created>
  <dcterms:modified xsi:type="dcterms:W3CDTF">2023-05-22T13:47:45Z</dcterms:modified>
</cp:coreProperties>
</file>