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290" r:id="rId3"/>
    <p:sldId id="287" r:id="rId4"/>
    <p:sldId id="260" r:id="rId5"/>
    <p:sldId id="323" r:id="rId6"/>
    <p:sldId id="319" r:id="rId7"/>
    <p:sldId id="279" r:id="rId8"/>
    <p:sldId id="322" r:id="rId9"/>
    <p:sldId id="327" r:id="rId10"/>
    <p:sldId id="324" r:id="rId11"/>
    <p:sldId id="325" r:id="rId12"/>
    <p:sldId id="340" r:id="rId13"/>
    <p:sldId id="315" r:id="rId14"/>
    <p:sldId id="331" r:id="rId15"/>
    <p:sldId id="276" r:id="rId16"/>
    <p:sldId id="263" r:id="rId17"/>
    <p:sldId id="316" r:id="rId18"/>
    <p:sldId id="337" r:id="rId19"/>
    <p:sldId id="338" r:id="rId20"/>
    <p:sldId id="328" r:id="rId21"/>
    <p:sldId id="317" r:id="rId22"/>
    <p:sldId id="320" r:id="rId23"/>
    <p:sldId id="333" r:id="rId24"/>
    <p:sldId id="318" r:id="rId25"/>
    <p:sldId id="329" r:id="rId26"/>
    <p:sldId id="330" r:id="rId27"/>
    <p:sldId id="307" r:id="rId28"/>
    <p:sldId id="278" r:id="rId29"/>
    <p:sldId id="339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8E5F"/>
    <a:srgbClr val="767171"/>
    <a:srgbClr val="C87137"/>
    <a:srgbClr val="459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"/>
    <p:restoredTop sz="91309" autoAdjust="0"/>
  </p:normalViewPr>
  <p:slideViewPr>
    <p:cSldViewPr>
      <p:cViewPr varScale="1">
        <p:scale>
          <a:sx n="141" d="100"/>
          <a:sy n="141" d="100"/>
        </p:scale>
        <p:origin x="1856" y="19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Diversity in the ED workplace</c:v>
                </c:pt>
                <c:pt idx="1">
                  <c:v>Involving ED staff in change </c:v>
                </c:pt>
                <c:pt idx="2">
                  <c:v>Mentoring new ED leaders</c:v>
                </c:pt>
                <c:pt idx="3">
                  <c:v>Patient safety in the ED</c:v>
                </c:pt>
                <c:pt idx="4">
                  <c:v>Violence in the ED</c:v>
                </c:pt>
                <c:pt idx="5">
                  <c:v>ED budget constraints due to hospital financial challenges</c:v>
                </c:pt>
                <c:pt idx="6">
                  <c:v>Managing behavioral health boarders</c:v>
                </c:pt>
                <c:pt idx="7">
                  <c:v>ED nurse burnout</c:v>
                </c:pt>
                <c:pt idx="8">
                  <c:v>Loss of knowledge due to exit of experienced nurses</c:v>
                </c:pt>
                <c:pt idx="9">
                  <c:v>High levels of inpatient boarders in the ED</c:v>
                </c:pt>
                <c:pt idx="10">
                  <c:v>Nursing staff turnover in the ED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0.04</c:v>
                </c:pt>
                <c:pt idx="1">
                  <c:v>0.22</c:v>
                </c:pt>
                <c:pt idx="2">
                  <c:v>0.32</c:v>
                </c:pt>
                <c:pt idx="3">
                  <c:v>0.37</c:v>
                </c:pt>
                <c:pt idx="4">
                  <c:v>0.41</c:v>
                </c:pt>
                <c:pt idx="5">
                  <c:v>0.42</c:v>
                </c:pt>
                <c:pt idx="6">
                  <c:v>0.63</c:v>
                </c:pt>
                <c:pt idx="7">
                  <c:v>0.66</c:v>
                </c:pt>
                <c:pt idx="8">
                  <c:v>0.68</c:v>
                </c:pt>
                <c:pt idx="9">
                  <c:v>0.7</c:v>
                </c:pt>
                <c:pt idx="1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EC-FB4B-964D-F099C43B0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39149375"/>
        <c:axId val="1186259743"/>
      </c:barChart>
      <c:catAx>
        <c:axId val="1239149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1186259743"/>
        <c:crosses val="autoZero"/>
        <c:auto val="1"/>
        <c:lblAlgn val="ctr"/>
        <c:lblOffset val="100"/>
        <c:noMultiLvlLbl val="0"/>
      </c:catAx>
      <c:valAx>
        <c:axId val="11862597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3914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latin typeface="Franklin Gothic Demi Cond" panose="020B06030201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4D88C-8D8C-8040-99DE-BD168C210B7D}" type="doc">
      <dgm:prSet loTypeId="urn:microsoft.com/office/officeart/2005/8/layout/cycle2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980D17-E88E-F74A-803B-8E7743859248}">
      <dgm:prSet/>
      <dgm:spPr/>
      <dgm:t>
        <a:bodyPr/>
        <a:lstStyle/>
        <a:p>
          <a:pPr algn="ctr"/>
          <a:r>
            <a:rPr lang="en-US" dirty="0">
              <a:latin typeface="Franklin Gothic Medium" panose="020B0603020102020204" pitchFamily="34" charset="0"/>
            </a:rPr>
            <a:t>High percentage of new leaders (lack experience)</a:t>
          </a:r>
        </a:p>
      </dgm:t>
    </dgm:pt>
    <dgm:pt modelId="{7FC11F04-69A2-6944-AA32-A178F45F72E9}" type="parTrans" cxnId="{65C5488D-73D3-FC43-B896-25D41CB842DD}">
      <dgm:prSet/>
      <dgm:spPr/>
      <dgm:t>
        <a:bodyPr/>
        <a:lstStyle/>
        <a:p>
          <a:endParaRPr lang="en-US"/>
        </a:p>
      </dgm:t>
    </dgm:pt>
    <dgm:pt modelId="{BE77FAD1-7526-6340-9ECC-863FC16D897A}" type="sibTrans" cxnId="{65C5488D-73D3-FC43-B896-25D41CB842DD}">
      <dgm:prSet/>
      <dgm:spPr/>
      <dgm:t>
        <a:bodyPr/>
        <a:lstStyle/>
        <a:p>
          <a:endParaRPr lang="en-US"/>
        </a:p>
      </dgm:t>
    </dgm:pt>
    <dgm:pt modelId="{EE53DD1A-424D-C14A-A93B-EF93CB6EEF67}">
      <dgm:prSet/>
      <dgm:spPr/>
      <dgm:t>
        <a:bodyPr/>
        <a:lstStyle/>
        <a:p>
          <a:r>
            <a:rPr lang="en-US" dirty="0">
              <a:latin typeface="Franklin Gothic Medium" panose="020B0603020102020204" pitchFamily="34" charset="0"/>
            </a:rPr>
            <a:t>Low support of staff</a:t>
          </a:r>
        </a:p>
      </dgm:t>
    </dgm:pt>
    <dgm:pt modelId="{A1265101-2E68-A44E-A132-EBCECC940EBE}" type="parTrans" cxnId="{831A6280-ED92-8D46-A81E-8AD28C72EFA5}">
      <dgm:prSet/>
      <dgm:spPr/>
      <dgm:t>
        <a:bodyPr/>
        <a:lstStyle/>
        <a:p>
          <a:endParaRPr lang="en-US"/>
        </a:p>
      </dgm:t>
    </dgm:pt>
    <dgm:pt modelId="{A9B8F8E7-93CA-4540-8C13-2A716F2BB470}" type="sibTrans" cxnId="{831A6280-ED92-8D46-A81E-8AD28C72EFA5}">
      <dgm:prSet/>
      <dgm:spPr/>
      <dgm:t>
        <a:bodyPr/>
        <a:lstStyle/>
        <a:p>
          <a:endParaRPr lang="en-US"/>
        </a:p>
      </dgm:t>
    </dgm:pt>
    <dgm:pt modelId="{2521E533-12FA-5A40-95E3-DC9A123682EA}">
      <dgm:prSet/>
      <dgm:spPr/>
      <dgm:t>
        <a:bodyPr/>
        <a:lstStyle/>
        <a:p>
          <a:r>
            <a:rPr lang="en-US" dirty="0">
              <a:latin typeface="Franklin Gothic Medium" panose="020B0603020102020204" pitchFamily="34" charset="0"/>
            </a:rPr>
            <a:t>Unreal expectations of staff</a:t>
          </a:r>
        </a:p>
      </dgm:t>
    </dgm:pt>
    <dgm:pt modelId="{74D61B1A-319E-4D4E-8025-2DBB001C1B0F}" type="parTrans" cxnId="{8863D598-7FB4-AA48-BA92-9178A1B51F9C}">
      <dgm:prSet/>
      <dgm:spPr/>
      <dgm:t>
        <a:bodyPr/>
        <a:lstStyle/>
        <a:p>
          <a:endParaRPr lang="en-US"/>
        </a:p>
      </dgm:t>
    </dgm:pt>
    <dgm:pt modelId="{1E810662-9A67-2942-89A5-728C44E53B69}" type="sibTrans" cxnId="{8863D598-7FB4-AA48-BA92-9178A1B51F9C}">
      <dgm:prSet/>
      <dgm:spPr/>
      <dgm:t>
        <a:bodyPr/>
        <a:lstStyle/>
        <a:p>
          <a:endParaRPr lang="en-US"/>
        </a:p>
      </dgm:t>
    </dgm:pt>
    <dgm:pt modelId="{15DA0414-8828-4048-B39A-B35F16A3F72E}">
      <dgm:prSet/>
      <dgm:spPr/>
      <dgm:t>
        <a:bodyPr/>
        <a:lstStyle/>
        <a:p>
          <a:r>
            <a:rPr lang="en-US" dirty="0">
              <a:latin typeface="Franklin Gothic Medium" panose="020B0603020102020204" pitchFamily="34" charset="0"/>
            </a:rPr>
            <a:t>Work-life balance / burnout</a:t>
          </a:r>
        </a:p>
      </dgm:t>
    </dgm:pt>
    <dgm:pt modelId="{C353828C-38D3-5144-911E-AFAF92FDD7D3}" type="parTrans" cxnId="{9F53D891-386D-5E4B-9908-357B73542D15}">
      <dgm:prSet/>
      <dgm:spPr/>
      <dgm:t>
        <a:bodyPr/>
        <a:lstStyle/>
        <a:p>
          <a:endParaRPr lang="en-US"/>
        </a:p>
      </dgm:t>
    </dgm:pt>
    <dgm:pt modelId="{52776A2E-E465-204E-B190-D7620EB04A31}" type="sibTrans" cxnId="{9F53D891-386D-5E4B-9908-357B73542D15}">
      <dgm:prSet/>
      <dgm:spPr/>
      <dgm:t>
        <a:bodyPr/>
        <a:lstStyle/>
        <a:p>
          <a:endParaRPr lang="en-US"/>
        </a:p>
      </dgm:t>
    </dgm:pt>
    <dgm:pt modelId="{69B5A1E3-2939-CB49-ABCD-6E2D9BC7B417}">
      <dgm:prSet/>
      <dgm:spPr/>
      <dgm:t>
        <a:bodyPr/>
        <a:lstStyle/>
        <a:p>
          <a:r>
            <a:rPr lang="en-US" dirty="0">
              <a:latin typeface="Franklin Gothic Medium" panose="020B0603020102020204" pitchFamily="34" charset="0"/>
            </a:rPr>
            <a:t>Staff turnover / vacancy</a:t>
          </a:r>
        </a:p>
      </dgm:t>
    </dgm:pt>
    <dgm:pt modelId="{7D2D2833-9E06-1149-8A6F-41AFA3FB7BD5}" type="parTrans" cxnId="{A0C52C50-ED27-B544-8F23-1BB7D31CC464}">
      <dgm:prSet/>
      <dgm:spPr/>
      <dgm:t>
        <a:bodyPr/>
        <a:lstStyle/>
        <a:p>
          <a:endParaRPr lang="en-US"/>
        </a:p>
      </dgm:t>
    </dgm:pt>
    <dgm:pt modelId="{3B5D419D-6D8F-8B40-B141-348717EED0FB}" type="sibTrans" cxnId="{A0C52C50-ED27-B544-8F23-1BB7D31CC464}">
      <dgm:prSet/>
      <dgm:spPr/>
      <dgm:t>
        <a:bodyPr/>
        <a:lstStyle/>
        <a:p>
          <a:endParaRPr lang="en-US"/>
        </a:p>
      </dgm:t>
    </dgm:pt>
    <dgm:pt modelId="{E416C377-D0BC-0A4C-916C-5398DDFC95F6}" type="pres">
      <dgm:prSet presAssocID="{AA34D88C-8D8C-8040-99DE-BD168C210B7D}" presName="cycle" presStyleCnt="0">
        <dgm:presLayoutVars>
          <dgm:dir/>
          <dgm:resizeHandles val="exact"/>
        </dgm:presLayoutVars>
      </dgm:prSet>
      <dgm:spPr/>
    </dgm:pt>
    <dgm:pt modelId="{47CC0201-6195-454E-B83D-389CF8A486AD}" type="pres">
      <dgm:prSet presAssocID="{0C980D17-E88E-F74A-803B-8E7743859248}" presName="node" presStyleLbl="node1" presStyleIdx="0" presStyleCnt="5">
        <dgm:presLayoutVars>
          <dgm:bulletEnabled val="1"/>
        </dgm:presLayoutVars>
      </dgm:prSet>
      <dgm:spPr/>
    </dgm:pt>
    <dgm:pt modelId="{71053B89-5244-3B41-9BF2-29F8E5BED3D3}" type="pres">
      <dgm:prSet presAssocID="{BE77FAD1-7526-6340-9ECC-863FC16D897A}" presName="sibTrans" presStyleLbl="sibTrans2D1" presStyleIdx="0" presStyleCnt="5"/>
      <dgm:spPr/>
    </dgm:pt>
    <dgm:pt modelId="{10FE67C1-038A-4D40-8879-3FF2568968C3}" type="pres">
      <dgm:prSet presAssocID="{BE77FAD1-7526-6340-9ECC-863FC16D897A}" presName="connectorText" presStyleLbl="sibTrans2D1" presStyleIdx="0" presStyleCnt="5"/>
      <dgm:spPr/>
    </dgm:pt>
    <dgm:pt modelId="{A63869E1-9039-1648-A758-772E76E21BA2}" type="pres">
      <dgm:prSet presAssocID="{EE53DD1A-424D-C14A-A93B-EF93CB6EEF67}" presName="node" presStyleLbl="node1" presStyleIdx="1" presStyleCnt="5">
        <dgm:presLayoutVars>
          <dgm:bulletEnabled val="1"/>
        </dgm:presLayoutVars>
      </dgm:prSet>
      <dgm:spPr/>
    </dgm:pt>
    <dgm:pt modelId="{AB955EF1-E10D-304B-B502-6EB7B0CD2FDA}" type="pres">
      <dgm:prSet presAssocID="{A9B8F8E7-93CA-4540-8C13-2A716F2BB470}" presName="sibTrans" presStyleLbl="sibTrans2D1" presStyleIdx="1" presStyleCnt="5"/>
      <dgm:spPr/>
    </dgm:pt>
    <dgm:pt modelId="{6F73A7CB-A2DC-BE4C-9B7D-79207D5B5EB0}" type="pres">
      <dgm:prSet presAssocID="{A9B8F8E7-93CA-4540-8C13-2A716F2BB470}" presName="connectorText" presStyleLbl="sibTrans2D1" presStyleIdx="1" presStyleCnt="5"/>
      <dgm:spPr/>
    </dgm:pt>
    <dgm:pt modelId="{6D9968F1-4790-FF48-9D9F-50CA629ED69B}" type="pres">
      <dgm:prSet presAssocID="{2521E533-12FA-5A40-95E3-DC9A123682EA}" presName="node" presStyleLbl="node1" presStyleIdx="2" presStyleCnt="5">
        <dgm:presLayoutVars>
          <dgm:bulletEnabled val="1"/>
        </dgm:presLayoutVars>
      </dgm:prSet>
      <dgm:spPr/>
    </dgm:pt>
    <dgm:pt modelId="{25F46E84-6904-4B40-80AF-1AE4C382C93B}" type="pres">
      <dgm:prSet presAssocID="{1E810662-9A67-2942-89A5-728C44E53B69}" presName="sibTrans" presStyleLbl="sibTrans2D1" presStyleIdx="2" presStyleCnt="5"/>
      <dgm:spPr/>
    </dgm:pt>
    <dgm:pt modelId="{A663304E-685A-5E4B-B145-4878AA2292BD}" type="pres">
      <dgm:prSet presAssocID="{1E810662-9A67-2942-89A5-728C44E53B69}" presName="connectorText" presStyleLbl="sibTrans2D1" presStyleIdx="2" presStyleCnt="5"/>
      <dgm:spPr/>
    </dgm:pt>
    <dgm:pt modelId="{75D6D66C-7075-7F45-9CF0-6A61DB5EC94A}" type="pres">
      <dgm:prSet presAssocID="{15DA0414-8828-4048-B39A-B35F16A3F72E}" presName="node" presStyleLbl="node1" presStyleIdx="3" presStyleCnt="5">
        <dgm:presLayoutVars>
          <dgm:bulletEnabled val="1"/>
        </dgm:presLayoutVars>
      </dgm:prSet>
      <dgm:spPr/>
    </dgm:pt>
    <dgm:pt modelId="{7E7EBB3C-77A7-664F-BD82-7EC9014470A3}" type="pres">
      <dgm:prSet presAssocID="{52776A2E-E465-204E-B190-D7620EB04A31}" presName="sibTrans" presStyleLbl="sibTrans2D1" presStyleIdx="3" presStyleCnt="5"/>
      <dgm:spPr/>
    </dgm:pt>
    <dgm:pt modelId="{216E2FAB-C2BE-7546-9415-177D10CB9777}" type="pres">
      <dgm:prSet presAssocID="{52776A2E-E465-204E-B190-D7620EB04A31}" presName="connectorText" presStyleLbl="sibTrans2D1" presStyleIdx="3" presStyleCnt="5"/>
      <dgm:spPr/>
    </dgm:pt>
    <dgm:pt modelId="{DEE4F400-F20D-2349-A95F-67FA02B12CB1}" type="pres">
      <dgm:prSet presAssocID="{69B5A1E3-2939-CB49-ABCD-6E2D9BC7B417}" presName="node" presStyleLbl="node1" presStyleIdx="4" presStyleCnt="5">
        <dgm:presLayoutVars>
          <dgm:bulletEnabled val="1"/>
        </dgm:presLayoutVars>
      </dgm:prSet>
      <dgm:spPr/>
    </dgm:pt>
    <dgm:pt modelId="{47314A5A-AC63-3048-AA3D-E731A0C037E4}" type="pres">
      <dgm:prSet presAssocID="{3B5D419D-6D8F-8B40-B141-348717EED0FB}" presName="sibTrans" presStyleLbl="sibTrans2D1" presStyleIdx="4" presStyleCnt="5"/>
      <dgm:spPr/>
    </dgm:pt>
    <dgm:pt modelId="{920CA679-E919-5040-BFE0-5522039D77F3}" type="pres">
      <dgm:prSet presAssocID="{3B5D419D-6D8F-8B40-B141-348717EED0FB}" presName="connectorText" presStyleLbl="sibTrans2D1" presStyleIdx="4" presStyleCnt="5"/>
      <dgm:spPr/>
    </dgm:pt>
  </dgm:ptLst>
  <dgm:cxnLst>
    <dgm:cxn modelId="{9CB9FF39-E100-8B44-B8F3-49FF29A101F0}" type="presOf" srcId="{A9B8F8E7-93CA-4540-8C13-2A716F2BB470}" destId="{AB955EF1-E10D-304B-B502-6EB7B0CD2FDA}" srcOrd="0" destOrd="0" presId="urn:microsoft.com/office/officeart/2005/8/layout/cycle2"/>
    <dgm:cxn modelId="{B7552D40-FB8B-114D-AC0E-2A193A82F29B}" type="presOf" srcId="{AA34D88C-8D8C-8040-99DE-BD168C210B7D}" destId="{E416C377-D0BC-0A4C-916C-5398DDFC95F6}" srcOrd="0" destOrd="0" presId="urn:microsoft.com/office/officeart/2005/8/layout/cycle2"/>
    <dgm:cxn modelId="{51290341-843E-BF4D-B6E3-0A8FF930CA67}" type="presOf" srcId="{1E810662-9A67-2942-89A5-728C44E53B69}" destId="{A663304E-685A-5E4B-B145-4878AA2292BD}" srcOrd="1" destOrd="0" presId="urn:microsoft.com/office/officeart/2005/8/layout/cycle2"/>
    <dgm:cxn modelId="{C5E60348-ADA9-F649-89AE-5DCB5B6977B4}" type="presOf" srcId="{15DA0414-8828-4048-B39A-B35F16A3F72E}" destId="{75D6D66C-7075-7F45-9CF0-6A61DB5EC94A}" srcOrd="0" destOrd="0" presId="urn:microsoft.com/office/officeart/2005/8/layout/cycle2"/>
    <dgm:cxn modelId="{A0C52C50-ED27-B544-8F23-1BB7D31CC464}" srcId="{AA34D88C-8D8C-8040-99DE-BD168C210B7D}" destId="{69B5A1E3-2939-CB49-ABCD-6E2D9BC7B417}" srcOrd="4" destOrd="0" parTransId="{7D2D2833-9E06-1149-8A6F-41AFA3FB7BD5}" sibTransId="{3B5D419D-6D8F-8B40-B141-348717EED0FB}"/>
    <dgm:cxn modelId="{F1ECB665-1C81-A145-B6E5-B575781B81B8}" type="presOf" srcId="{EE53DD1A-424D-C14A-A93B-EF93CB6EEF67}" destId="{A63869E1-9039-1648-A758-772E76E21BA2}" srcOrd="0" destOrd="0" presId="urn:microsoft.com/office/officeart/2005/8/layout/cycle2"/>
    <dgm:cxn modelId="{9D3A0F69-B381-614E-AED7-905E5443E323}" type="presOf" srcId="{1E810662-9A67-2942-89A5-728C44E53B69}" destId="{25F46E84-6904-4B40-80AF-1AE4C382C93B}" srcOrd="0" destOrd="0" presId="urn:microsoft.com/office/officeart/2005/8/layout/cycle2"/>
    <dgm:cxn modelId="{57F1F36B-4306-E54C-BB11-67E5BB495C54}" type="presOf" srcId="{BE77FAD1-7526-6340-9ECC-863FC16D897A}" destId="{10FE67C1-038A-4D40-8879-3FF2568968C3}" srcOrd="1" destOrd="0" presId="urn:microsoft.com/office/officeart/2005/8/layout/cycle2"/>
    <dgm:cxn modelId="{C3161873-170C-114E-A619-DF2760257F07}" type="presOf" srcId="{0C980D17-E88E-F74A-803B-8E7743859248}" destId="{47CC0201-6195-454E-B83D-389CF8A486AD}" srcOrd="0" destOrd="0" presId="urn:microsoft.com/office/officeart/2005/8/layout/cycle2"/>
    <dgm:cxn modelId="{709E2873-C9DC-7347-B1C1-F3445AA875BA}" type="presOf" srcId="{69B5A1E3-2939-CB49-ABCD-6E2D9BC7B417}" destId="{DEE4F400-F20D-2349-A95F-67FA02B12CB1}" srcOrd="0" destOrd="0" presId="urn:microsoft.com/office/officeart/2005/8/layout/cycle2"/>
    <dgm:cxn modelId="{B3F3D374-F47D-114E-B2B9-759545EF3F10}" type="presOf" srcId="{3B5D419D-6D8F-8B40-B141-348717EED0FB}" destId="{47314A5A-AC63-3048-AA3D-E731A0C037E4}" srcOrd="0" destOrd="0" presId="urn:microsoft.com/office/officeart/2005/8/layout/cycle2"/>
    <dgm:cxn modelId="{45C47777-EC58-6B4A-B335-67B79101A850}" type="presOf" srcId="{52776A2E-E465-204E-B190-D7620EB04A31}" destId="{7E7EBB3C-77A7-664F-BD82-7EC9014470A3}" srcOrd="0" destOrd="0" presId="urn:microsoft.com/office/officeart/2005/8/layout/cycle2"/>
    <dgm:cxn modelId="{831A6280-ED92-8D46-A81E-8AD28C72EFA5}" srcId="{AA34D88C-8D8C-8040-99DE-BD168C210B7D}" destId="{EE53DD1A-424D-C14A-A93B-EF93CB6EEF67}" srcOrd="1" destOrd="0" parTransId="{A1265101-2E68-A44E-A132-EBCECC940EBE}" sibTransId="{A9B8F8E7-93CA-4540-8C13-2A716F2BB470}"/>
    <dgm:cxn modelId="{A3D95689-B561-CA42-881B-B8E3B02681C7}" type="presOf" srcId="{A9B8F8E7-93CA-4540-8C13-2A716F2BB470}" destId="{6F73A7CB-A2DC-BE4C-9B7D-79207D5B5EB0}" srcOrd="1" destOrd="0" presId="urn:microsoft.com/office/officeart/2005/8/layout/cycle2"/>
    <dgm:cxn modelId="{70F1518B-BAE1-F34A-B19F-A82044D79CBD}" type="presOf" srcId="{BE77FAD1-7526-6340-9ECC-863FC16D897A}" destId="{71053B89-5244-3B41-9BF2-29F8E5BED3D3}" srcOrd="0" destOrd="0" presId="urn:microsoft.com/office/officeart/2005/8/layout/cycle2"/>
    <dgm:cxn modelId="{65C5488D-73D3-FC43-B896-25D41CB842DD}" srcId="{AA34D88C-8D8C-8040-99DE-BD168C210B7D}" destId="{0C980D17-E88E-F74A-803B-8E7743859248}" srcOrd="0" destOrd="0" parTransId="{7FC11F04-69A2-6944-AA32-A178F45F72E9}" sibTransId="{BE77FAD1-7526-6340-9ECC-863FC16D897A}"/>
    <dgm:cxn modelId="{9F53D891-386D-5E4B-9908-357B73542D15}" srcId="{AA34D88C-8D8C-8040-99DE-BD168C210B7D}" destId="{15DA0414-8828-4048-B39A-B35F16A3F72E}" srcOrd="3" destOrd="0" parTransId="{C353828C-38D3-5144-911E-AFAF92FDD7D3}" sibTransId="{52776A2E-E465-204E-B190-D7620EB04A31}"/>
    <dgm:cxn modelId="{8863D598-7FB4-AA48-BA92-9178A1B51F9C}" srcId="{AA34D88C-8D8C-8040-99DE-BD168C210B7D}" destId="{2521E533-12FA-5A40-95E3-DC9A123682EA}" srcOrd="2" destOrd="0" parTransId="{74D61B1A-319E-4D4E-8025-2DBB001C1B0F}" sibTransId="{1E810662-9A67-2942-89A5-728C44E53B69}"/>
    <dgm:cxn modelId="{E6446CA8-C7A0-754A-BB86-CBC09DB65A33}" type="presOf" srcId="{2521E533-12FA-5A40-95E3-DC9A123682EA}" destId="{6D9968F1-4790-FF48-9D9F-50CA629ED69B}" srcOrd="0" destOrd="0" presId="urn:microsoft.com/office/officeart/2005/8/layout/cycle2"/>
    <dgm:cxn modelId="{5EFCB5B4-98FC-F34D-9CF2-B661254BDC91}" type="presOf" srcId="{52776A2E-E465-204E-B190-D7620EB04A31}" destId="{216E2FAB-C2BE-7546-9415-177D10CB9777}" srcOrd="1" destOrd="0" presId="urn:microsoft.com/office/officeart/2005/8/layout/cycle2"/>
    <dgm:cxn modelId="{66747CE4-32C5-1044-9B00-35EB861F7E55}" type="presOf" srcId="{3B5D419D-6D8F-8B40-B141-348717EED0FB}" destId="{920CA679-E919-5040-BFE0-5522039D77F3}" srcOrd="1" destOrd="0" presId="urn:microsoft.com/office/officeart/2005/8/layout/cycle2"/>
    <dgm:cxn modelId="{FAF191E9-BCF6-8447-998D-30BB9B132619}" type="presParOf" srcId="{E416C377-D0BC-0A4C-916C-5398DDFC95F6}" destId="{47CC0201-6195-454E-B83D-389CF8A486AD}" srcOrd="0" destOrd="0" presId="urn:microsoft.com/office/officeart/2005/8/layout/cycle2"/>
    <dgm:cxn modelId="{75703C73-D9C0-6548-B751-306F4A6CD114}" type="presParOf" srcId="{E416C377-D0BC-0A4C-916C-5398DDFC95F6}" destId="{71053B89-5244-3B41-9BF2-29F8E5BED3D3}" srcOrd="1" destOrd="0" presId="urn:microsoft.com/office/officeart/2005/8/layout/cycle2"/>
    <dgm:cxn modelId="{1B506BA0-0D73-4E4F-9219-77872BE10FB6}" type="presParOf" srcId="{71053B89-5244-3B41-9BF2-29F8E5BED3D3}" destId="{10FE67C1-038A-4D40-8879-3FF2568968C3}" srcOrd="0" destOrd="0" presId="urn:microsoft.com/office/officeart/2005/8/layout/cycle2"/>
    <dgm:cxn modelId="{85028FAE-7FC8-7041-AA01-3C6502CC7F1F}" type="presParOf" srcId="{E416C377-D0BC-0A4C-916C-5398DDFC95F6}" destId="{A63869E1-9039-1648-A758-772E76E21BA2}" srcOrd="2" destOrd="0" presId="urn:microsoft.com/office/officeart/2005/8/layout/cycle2"/>
    <dgm:cxn modelId="{47CA0A18-C4DF-9845-8C3D-C60E2A25592D}" type="presParOf" srcId="{E416C377-D0BC-0A4C-916C-5398DDFC95F6}" destId="{AB955EF1-E10D-304B-B502-6EB7B0CD2FDA}" srcOrd="3" destOrd="0" presId="urn:microsoft.com/office/officeart/2005/8/layout/cycle2"/>
    <dgm:cxn modelId="{A4C6766A-312B-1C4A-BDAC-A9D4D2755347}" type="presParOf" srcId="{AB955EF1-E10D-304B-B502-6EB7B0CD2FDA}" destId="{6F73A7CB-A2DC-BE4C-9B7D-79207D5B5EB0}" srcOrd="0" destOrd="0" presId="urn:microsoft.com/office/officeart/2005/8/layout/cycle2"/>
    <dgm:cxn modelId="{1CC09659-0CD7-CF45-AE3E-706685A8A686}" type="presParOf" srcId="{E416C377-D0BC-0A4C-916C-5398DDFC95F6}" destId="{6D9968F1-4790-FF48-9D9F-50CA629ED69B}" srcOrd="4" destOrd="0" presId="urn:microsoft.com/office/officeart/2005/8/layout/cycle2"/>
    <dgm:cxn modelId="{7A532BA3-AC16-AE4B-A2FD-28FEAA432A52}" type="presParOf" srcId="{E416C377-D0BC-0A4C-916C-5398DDFC95F6}" destId="{25F46E84-6904-4B40-80AF-1AE4C382C93B}" srcOrd="5" destOrd="0" presId="urn:microsoft.com/office/officeart/2005/8/layout/cycle2"/>
    <dgm:cxn modelId="{66F867DF-0088-2240-96D4-DEE9D05FD244}" type="presParOf" srcId="{25F46E84-6904-4B40-80AF-1AE4C382C93B}" destId="{A663304E-685A-5E4B-B145-4878AA2292BD}" srcOrd="0" destOrd="0" presId="urn:microsoft.com/office/officeart/2005/8/layout/cycle2"/>
    <dgm:cxn modelId="{41FC4EF6-97D0-4347-86BA-2DF5A2785C8D}" type="presParOf" srcId="{E416C377-D0BC-0A4C-916C-5398DDFC95F6}" destId="{75D6D66C-7075-7F45-9CF0-6A61DB5EC94A}" srcOrd="6" destOrd="0" presId="urn:microsoft.com/office/officeart/2005/8/layout/cycle2"/>
    <dgm:cxn modelId="{0BBA0E27-87BA-924B-9782-8BF7B11B2DEA}" type="presParOf" srcId="{E416C377-D0BC-0A4C-916C-5398DDFC95F6}" destId="{7E7EBB3C-77A7-664F-BD82-7EC9014470A3}" srcOrd="7" destOrd="0" presId="urn:microsoft.com/office/officeart/2005/8/layout/cycle2"/>
    <dgm:cxn modelId="{CA073C8C-1531-594A-85DF-A2D65B37C93D}" type="presParOf" srcId="{7E7EBB3C-77A7-664F-BD82-7EC9014470A3}" destId="{216E2FAB-C2BE-7546-9415-177D10CB9777}" srcOrd="0" destOrd="0" presId="urn:microsoft.com/office/officeart/2005/8/layout/cycle2"/>
    <dgm:cxn modelId="{1248AA71-D921-8940-BFD3-366B8B15BF3C}" type="presParOf" srcId="{E416C377-D0BC-0A4C-916C-5398DDFC95F6}" destId="{DEE4F400-F20D-2349-A95F-67FA02B12CB1}" srcOrd="8" destOrd="0" presId="urn:microsoft.com/office/officeart/2005/8/layout/cycle2"/>
    <dgm:cxn modelId="{FEC94D62-F1C7-8B4E-B6B9-A63967211712}" type="presParOf" srcId="{E416C377-D0BC-0A4C-916C-5398DDFC95F6}" destId="{47314A5A-AC63-3048-AA3D-E731A0C037E4}" srcOrd="9" destOrd="0" presId="urn:microsoft.com/office/officeart/2005/8/layout/cycle2"/>
    <dgm:cxn modelId="{389C8396-87DD-3047-B3BD-E3643A7590DF}" type="presParOf" srcId="{47314A5A-AC63-3048-AA3D-E731A0C037E4}" destId="{920CA679-E919-5040-BFE0-5522039D77F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C0201-6195-454E-B83D-389CF8A486AD}">
      <dsp:nvSpPr>
        <dsp:cNvPr id="0" name=""/>
        <dsp:cNvSpPr/>
      </dsp:nvSpPr>
      <dsp:spPr>
        <a:xfrm>
          <a:off x="2926247" y="482"/>
          <a:ext cx="1473855" cy="14738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Medium" panose="020B0603020102020204" pitchFamily="34" charset="0"/>
            </a:rPr>
            <a:t>High percentage of new leaders (lack experience)</a:t>
          </a:r>
        </a:p>
      </dsp:txBody>
      <dsp:txXfrm>
        <a:off x="3142088" y="216323"/>
        <a:ext cx="1042173" cy="1042173"/>
      </dsp:txXfrm>
    </dsp:sp>
    <dsp:sp modelId="{71053B89-5244-3B41-9BF2-29F8E5BED3D3}">
      <dsp:nvSpPr>
        <dsp:cNvPr id="0" name=""/>
        <dsp:cNvSpPr/>
      </dsp:nvSpPr>
      <dsp:spPr>
        <a:xfrm rot="2160000">
          <a:off x="4353836" y="1133297"/>
          <a:ext cx="393109" cy="4974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365098" y="1198122"/>
        <a:ext cx="275176" cy="298456"/>
      </dsp:txXfrm>
    </dsp:sp>
    <dsp:sp modelId="{A63869E1-9039-1648-A758-772E76E21BA2}">
      <dsp:nvSpPr>
        <dsp:cNvPr id="0" name=""/>
        <dsp:cNvSpPr/>
      </dsp:nvSpPr>
      <dsp:spPr>
        <a:xfrm>
          <a:off x="4718682" y="1302762"/>
          <a:ext cx="1473855" cy="14738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Medium" panose="020B0603020102020204" pitchFamily="34" charset="0"/>
            </a:rPr>
            <a:t>Low support of staff</a:t>
          </a:r>
        </a:p>
      </dsp:txBody>
      <dsp:txXfrm>
        <a:off x="4934523" y="1518603"/>
        <a:ext cx="1042173" cy="1042173"/>
      </dsp:txXfrm>
    </dsp:sp>
    <dsp:sp modelId="{AB955EF1-E10D-304B-B502-6EB7B0CD2FDA}">
      <dsp:nvSpPr>
        <dsp:cNvPr id="0" name=""/>
        <dsp:cNvSpPr/>
      </dsp:nvSpPr>
      <dsp:spPr>
        <a:xfrm rot="6480000">
          <a:off x="4920168" y="2833962"/>
          <a:ext cx="393109" cy="4974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4997356" y="2877367"/>
        <a:ext cx="275176" cy="298456"/>
      </dsp:txXfrm>
    </dsp:sp>
    <dsp:sp modelId="{6D9968F1-4790-FF48-9D9F-50CA629ED69B}">
      <dsp:nvSpPr>
        <dsp:cNvPr id="0" name=""/>
        <dsp:cNvSpPr/>
      </dsp:nvSpPr>
      <dsp:spPr>
        <a:xfrm>
          <a:off x="4034033" y="3409896"/>
          <a:ext cx="1473855" cy="14738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Medium" panose="020B0603020102020204" pitchFamily="34" charset="0"/>
            </a:rPr>
            <a:t>Unreal expectations of staff</a:t>
          </a:r>
        </a:p>
      </dsp:txBody>
      <dsp:txXfrm>
        <a:off x="4249874" y="3625737"/>
        <a:ext cx="1042173" cy="1042173"/>
      </dsp:txXfrm>
    </dsp:sp>
    <dsp:sp modelId="{25F46E84-6904-4B40-80AF-1AE4C382C93B}">
      <dsp:nvSpPr>
        <dsp:cNvPr id="0" name=""/>
        <dsp:cNvSpPr/>
      </dsp:nvSpPr>
      <dsp:spPr>
        <a:xfrm rot="10800000">
          <a:off x="3477745" y="3898111"/>
          <a:ext cx="393109" cy="4974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595678" y="3997596"/>
        <a:ext cx="275176" cy="298456"/>
      </dsp:txXfrm>
    </dsp:sp>
    <dsp:sp modelId="{75D6D66C-7075-7F45-9CF0-6A61DB5EC94A}">
      <dsp:nvSpPr>
        <dsp:cNvPr id="0" name=""/>
        <dsp:cNvSpPr/>
      </dsp:nvSpPr>
      <dsp:spPr>
        <a:xfrm>
          <a:off x="1818461" y="3409896"/>
          <a:ext cx="1473855" cy="14738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Medium" panose="020B0603020102020204" pitchFamily="34" charset="0"/>
            </a:rPr>
            <a:t>Work-life balance / burnout</a:t>
          </a:r>
        </a:p>
      </dsp:txBody>
      <dsp:txXfrm>
        <a:off x="2034302" y="3625737"/>
        <a:ext cx="1042173" cy="1042173"/>
      </dsp:txXfrm>
    </dsp:sp>
    <dsp:sp modelId="{7E7EBB3C-77A7-664F-BD82-7EC9014470A3}">
      <dsp:nvSpPr>
        <dsp:cNvPr id="0" name=""/>
        <dsp:cNvSpPr/>
      </dsp:nvSpPr>
      <dsp:spPr>
        <a:xfrm rot="15120000">
          <a:off x="2019947" y="2855125"/>
          <a:ext cx="393109" cy="4974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097135" y="3010690"/>
        <a:ext cx="275176" cy="298456"/>
      </dsp:txXfrm>
    </dsp:sp>
    <dsp:sp modelId="{DEE4F400-F20D-2349-A95F-67FA02B12CB1}">
      <dsp:nvSpPr>
        <dsp:cNvPr id="0" name=""/>
        <dsp:cNvSpPr/>
      </dsp:nvSpPr>
      <dsp:spPr>
        <a:xfrm>
          <a:off x="1133812" y="1302762"/>
          <a:ext cx="1473855" cy="14738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Medium" panose="020B0603020102020204" pitchFamily="34" charset="0"/>
            </a:rPr>
            <a:t>Staff turnover / vacancy</a:t>
          </a:r>
        </a:p>
      </dsp:txBody>
      <dsp:txXfrm>
        <a:off x="1349653" y="1518603"/>
        <a:ext cx="1042173" cy="1042173"/>
      </dsp:txXfrm>
    </dsp:sp>
    <dsp:sp modelId="{47314A5A-AC63-3048-AA3D-E731A0C037E4}">
      <dsp:nvSpPr>
        <dsp:cNvPr id="0" name=""/>
        <dsp:cNvSpPr/>
      </dsp:nvSpPr>
      <dsp:spPr>
        <a:xfrm rot="19440000">
          <a:off x="2561401" y="1146376"/>
          <a:ext cx="393109" cy="4974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72663" y="1280521"/>
        <a:ext cx="275176" cy="298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E0E87-3125-47DF-909D-1184ACBC2831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5C9D0-EDF3-4294-819E-0EED9608C6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8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5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25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16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Bob will do</a:t>
            </a:r>
            <a:r>
              <a:rPr lang="en-US" baseline="0" dirty="0"/>
              <a:t> this part.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4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68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4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95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Bob does</a:t>
            </a:r>
            <a:r>
              <a:rPr lang="en-US" baseline="0" dirty="0"/>
              <a:t> a few short previews.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78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34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85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59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35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16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Bob introduces</a:t>
            </a:r>
            <a:r>
              <a:rPr lang="en-US" baseline="0" dirty="0"/>
              <a:t> the presenter.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Introduce the webinar.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Introduce the webinar.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0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Introduce the webinar.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81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87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4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3BCE-A2AB-4348-A39C-C12924232498}" type="datetimeFigureOut">
              <a:rPr lang="en-US" smtClean="0"/>
              <a:pPr/>
              <a:t>6/29/23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09800"/>
            <a:ext cx="121618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767171"/>
                </a:solidFill>
                <a:latin typeface="Franklin Gothic Demi" pitchFamily="34" charset="0"/>
              </a:rPr>
              <a:t>Emergency Department Leadership:</a:t>
            </a:r>
          </a:p>
          <a:p>
            <a:pPr algn="ctr"/>
            <a:r>
              <a:rPr lang="en-US" sz="1600" dirty="0">
                <a:solidFill>
                  <a:srgbClr val="767171"/>
                </a:solidFill>
                <a:latin typeface="Franklin Gothic Demi" pitchFamily="34" charset="0"/>
              </a:rPr>
              <a:t> </a:t>
            </a:r>
          </a:p>
          <a:p>
            <a:pPr algn="ctr">
              <a:lnSpc>
                <a:spcPts val="5980"/>
              </a:lnSpc>
            </a:pPr>
            <a:r>
              <a:rPr lang="en-US" sz="5400" dirty="0">
                <a:solidFill>
                  <a:srgbClr val="C87137"/>
                </a:solidFill>
                <a:latin typeface="Franklin Gothic Demi" pitchFamily="34" charset="0"/>
              </a:rPr>
              <a:t>Breaking Out of </a:t>
            </a:r>
          </a:p>
          <a:p>
            <a:pPr algn="ctr">
              <a:lnSpc>
                <a:spcPts val="5980"/>
              </a:lnSpc>
            </a:pPr>
            <a:r>
              <a:rPr lang="en-US" sz="5400" dirty="0">
                <a:solidFill>
                  <a:srgbClr val="C87137"/>
                </a:solidFill>
                <a:latin typeface="Franklin Gothic Demi" pitchFamily="34" charset="0"/>
              </a:rPr>
              <a:t>The New Vicious Cycle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3070D8-39CE-52B7-FA25-B6DAF5AA3020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7F77952-BEA7-0100-4992-4AA6784C8468}"/>
              </a:ext>
            </a:extLst>
          </p:cNvPr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 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Webinars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E8427C-5D3B-ECD2-DC4D-C1E1E3B55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19" y="1828800"/>
            <a:ext cx="9765601" cy="41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29F6E737-722E-2D39-82CA-1C527595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6" b="-3906"/>
          <a:stretch/>
        </p:blipFill>
        <p:spPr>
          <a:xfrm>
            <a:off x="1465403" y="1447800"/>
            <a:ext cx="9231031" cy="436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27D3B7-62EE-C6F5-D6A5-53BFCC1AC6E0}"/>
              </a:ext>
            </a:extLst>
          </p:cNvPr>
          <p:cNvGraphicFramePr>
            <a:graphicFrameLocks noGrp="1"/>
          </p:cNvGraphicFramePr>
          <p:nvPr/>
        </p:nvGraphicFramePr>
        <p:xfrm>
          <a:off x="1968976" y="1752600"/>
          <a:ext cx="8223885" cy="4322445"/>
        </p:xfrm>
        <a:graphic>
          <a:graphicData uri="http://schemas.openxmlformats.org/drawingml/2006/table">
            <a:tbl>
              <a:tblPr firstRow="1" firstCol="1" bandRow="1"/>
              <a:tblGrid>
                <a:gridCol w="2056130">
                  <a:extLst>
                    <a:ext uri="{9D8B030D-6E8A-4147-A177-3AD203B41FA5}">
                      <a16:colId xmlns:a16="http://schemas.microsoft.com/office/drawing/2014/main" val="1703331518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3884986010"/>
                    </a:ext>
                  </a:extLst>
                </a:gridCol>
                <a:gridCol w="2056130">
                  <a:extLst>
                    <a:ext uri="{9D8B030D-6E8A-4147-A177-3AD203B41FA5}">
                      <a16:colId xmlns:a16="http://schemas.microsoft.com/office/drawing/2014/main" val="3021479157"/>
                    </a:ext>
                  </a:extLst>
                </a:gridCol>
                <a:gridCol w="2056130">
                  <a:extLst>
                    <a:ext uri="{9D8B030D-6E8A-4147-A177-3AD203B41FA5}">
                      <a16:colId xmlns:a16="http://schemas.microsoft.com/office/drawing/2014/main" val="3933312586"/>
                    </a:ext>
                  </a:extLst>
                </a:gridCol>
              </a:tblGrid>
              <a:tr h="41656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OSAR™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16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138451"/>
                  </a:ext>
                </a:extLst>
              </a:tr>
              <a:tr h="262255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Name: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2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Date: 6.28.23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470138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UTCOME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KILL(S)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CTIONS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ESOURCES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521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the outcome you want to achieve?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2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skill(s) do you want to master?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2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actions will you take to achieve this outcome?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2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resources will be used to build these skills?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717101"/>
                  </a:ext>
                </a:extLst>
              </a:tr>
              <a:tr h="913765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27536"/>
                  </a:ext>
                </a:extLst>
              </a:tr>
              <a:tr h="970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718584"/>
                  </a:ext>
                </a:extLst>
              </a:tr>
              <a:tr h="1079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622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5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2721114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Coaching and Mentoring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3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1" y="0"/>
            <a:ext cx="121587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5D8B93CC-544E-F110-1D4D-99681C280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115" b="-1"/>
          <a:stretch/>
        </p:blipFill>
        <p:spPr>
          <a:xfrm>
            <a:off x="3328595" y="-152400"/>
            <a:ext cx="9645720" cy="708660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71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86DDD-2B1C-85D0-F360-C3269D6A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6" y="365125"/>
            <a:ext cx="381273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C87137"/>
                </a:solidFill>
                <a:latin typeface="Franklin Gothic Demi" pitchFamily="34" charset="0"/>
                <a:ea typeface="+mn-ea"/>
                <a:cs typeface="+mn-cs"/>
              </a:rPr>
              <a:t>Positive psychology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1DB53-E1A2-7FEA-E2F0-9699AA687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126" y="2434201"/>
            <a:ext cx="3812733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Empathy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Kindness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Gratitude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Mindfulness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Social events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38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98003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87137"/>
                </a:solidFill>
                <a:latin typeface="Franklin Gothic Demi" pitchFamily="34" charset="0"/>
              </a:rPr>
              <a:t>Break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 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Webinars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E8557F-50B6-494E-7A2A-D31A9C125EC6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32E5FD00-E949-41C3-91C4-D7090279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3" y="310985"/>
            <a:ext cx="5978743" cy="10203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D2BAF9-05D4-DF60-9793-74CD9370C1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18319" y="2798616"/>
            <a:ext cx="6329151" cy="3406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AB5BDC-E949-5273-6174-25B1FF9E1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804" y="2784345"/>
            <a:ext cx="1318900" cy="1468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F492F1-0F35-61FC-915D-11B0D4FDB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044" y="2798616"/>
            <a:ext cx="1417067" cy="1535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3CF8A9-661B-0141-EC7C-1AD9BBAB4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6451" y="2787478"/>
            <a:ext cx="1417068" cy="1532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9D647-5D8A-594E-CF5A-F1381FAF1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804" y="4497089"/>
            <a:ext cx="1412330" cy="16150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2EE9BB-FAB4-0853-D4F3-99C8926BF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922" y="4497089"/>
            <a:ext cx="1385329" cy="15547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24EDA3-4168-B849-8693-4FE8DCE15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7040" y="4501616"/>
            <a:ext cx="1385328" cy="161509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0711D2A-8F3C-0416-1483-FF0645F0B49A}"/>
              </a:ext>
            </a:extLst>
          </p:cNvPr>
          <p:cNvSpPr txBox="1">
            <a:spLocks/>
          </p:cNvSpPr>
          <p:nvPr/>
        </p:nvSpPr>
        <p:spPr>
          <a:xfrm>
            <a:off x="1001853" y="1498836"/>
            <a:ext cx="10158124" cy="102036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615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182" b="1" dirty="0">
                <a:solidFill>
                  <a:srgbClr val="224870"/>
                </a:solidFill>
                <a:latin typeface="var(--ui-typography-family)"/>
                <a:cs typeface="Open Sans" panose="020B0606030504020204" pitchFamily="34" charset="0"/>
              </a:rPr>
              <a:t>Flexible, Convenient and Respected Continuing Education for Nurses</a:t>
            </a:r>
          </a:p>
          <a:p>
            <a:pPr marL="0" indent="0" defTabSz="121615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256" b="1" dirty="0">
              <a:solidFill>
                <a:srgbClr val="22487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121615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4256" b="1" dirty="0">
              <a:solidFill>
                <a:srgbClr val="22487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 defTabSz="121615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320" b="1" dirty="0">
                <a:solidFill>
                  <a:srgbClr val="F04E3E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Courses | Practice Exams | Free Webinars | And More!</a:t>
            </a:r>
            <a:endParaRPr lang="en-US" sz="5320" dirty="0">
              <a:solidFill>
                <a:srgbClr val="F04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2721114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Building Leader-Staff Relationships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A93BAD-512E-4706-C28F-3ABD1C9E113B}"/>
              </a:ext>
            </a:extLst>
          </p:cNvPr>
          <p:cNvSpPr txBox="1"/>
          <p:nvPr/>
        </p:nvSpPr>
        <p:spPr>
          <a:xfrm>
            <a:off x="1585119" y="39624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Replenishment vs. Resilience</a:t>
            </a:r>
          </a:p>
        </p:txBody>
      </p:sp>
    </p:spTree>
    <p:extLst>
      <p:ext uri="{BB962C8B-B14F-4D97-AF65-F5344CB8AC3E}">
        <p14:creationId xmlns:p14="http://schemas.microsoft.com/office/powerpoint/2010/main" val="4143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1981200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Replenishment Exercises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75052-99C6-21D4-E508-23FB503BF8F1}"/>
              </a:ext>
            </a:extLst>
          </p:cNvPr>
          <p:cNvSpPr txBox="1"/>
          <p:nvPr/>
        </p:nvSpPr>
        <p:spPr>
          <a:xfrm>
            <a:off x="1570792" y="3046512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Share why you chose to work in healthcare.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B6C172-34F2-B13C-34BD-903C689F448F}"/>
              </a:ext>
            </a:extLst>
          </p:cNvPr>
          <p:cNvSpPr txBox="1"/>
          <p:nvPr/>
        </p:nvSpPr>
        <p:spPr>
          <a:xfrm>
            <a:off x="1570792" y="3639514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Share why you chose to stay in healthcare.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0D068-DBFB-B88F-8D0F-7B8BF7656D19}"/>
              </a:ext>
            </a:extLst>
          </p:cNvPr>
          <p:cNvSpPr txBox="1"/>
          <p:nvPr/>
        </p:nvSpPr>
        <p:spPr>
          <a:xfrm>
            <a:off x="1585119" y="4232516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You could work anywhere.</a:t>
            </a:r>
            <a:b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</a:br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Why do you continue to stay at ______ Hospital/Health System?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D9C89-FC1E-ECB8-C110-04B8D09B1054}"/>
              </a:ext>
            </a:extLst>
          </p:cNvPr>
          <p:cNvSpPr txBox="1"/>
          <p:nvPr/>
        </p:nvSpPr>
        <p:spPr>
          <a:xfrm>
            <a:off x="1585119" y="519485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Share with the team a time when you felt like you belonged.</a:t>
            </a:r>
          </a:p>
        </p:txBody>
      </p:sp>
    </p:spTree>
    <p:extLst>
      <p:ext uri="{BB962C8B-B14F-4D97-AF65-F5344CB8AC3E}">
        <p14:creationId xmlns:p14="http://schemas.microsoft.com/office/powerpoint/2010/main" val="96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1981200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Bringing Value to Huddles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75052-99C6-21D4-E508-23FB503BF8F1}"/>
              </a:ext>
            </a:extLst>
          </p:cNvPr>
          <p:cNvSpPr txBox="1"/>
          <p:nvPr/>
        </p:nvSpPr>
        <p:spPr>
          <a:xfrm>
            <a:off x="1585119" y="32004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1x week, ask everyone to share a specific win from the last week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B6C172-34F2-B13C-34BD-903C689F448F}"/>
              </a:ext>
            </a:extLst>
          </p:cNvPr>
          <p:cNvSpPr txBox="1"/>
          <p:nvPr/>
        </p:nvSpPr>
        <p:spPr>
          <a:xfrm>
            <a:off x="785019" y="3810000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1x week, ask everyone to share a specific one thing for which they are grateful</a:t>
            </a:r>
          </a:p>
        </p:txBody>
      </p:sp>
    </p:spTree>
    <p:extLst>
      <p:ext uri="{BB962C8B-B14F-4D97-AF65-F5344CB8AC3E}">
        <p14:creationId xmlns:p14="http://schemas.microsoft.com/office/powerpoint/2010/main" val="5582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975" y="2286000"/>
            <a:ext cx="12161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87137"/>
                </a:solidFill>
                <a:latin typeface="Franklin Gothic Demi" pitchFamily="34" charset="0"/>
              </a:rPr>
              <a:t>Housekeeping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3" y="3289068"/>
            <a:ext cx="12161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Replay: </a:t>
            </a:r>
            <a:r>
              <a:rPr lang="en-US" sz="2800" dirty="0">
                <a:solidFill>
                  <a:srgbClr val="767171"/>
                </a:solidFill>
                <a:latin typeface="Franklin Gothic Medium" pitchFamily="34" charset="0"/>
              </a:rPr>
              <a:t>Link will arrive by email tomorrow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 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Webinars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678B78D-EAFC-41C1-742A-D0A394435923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53DB9F-33B0-D74C-5853-5C38FFCA9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401" y="1300752"/>
            <a:ext cx="8709035" cy="511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2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2721114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Leveraging Interim Leadership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9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1" y="0"/>
            <a:ext cx="121587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A3334-7033-81E1-8558-E1F46D786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7" r="-1" b="-1"/>
          <a:stretch/>
        </p:blipFill>
        <p:spPr>
          <a:xfrm>
            <a:off x="2516115" y="10"/>
            <a:ext cx="964572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71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42399-A948-9874-2800-2592292C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6" y="365125"/>
            <a:ext cx="4406593" cy="189991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C87137"/>
                </a:solidFill>
                <a:latin typeface="Franklin Gothic Demi" pitchFamily="34" charset="0"/>
                <a:ea typeface="+mn-ea"/>
                <a:cs typeface="+mn-cs"/>
              </a:rPr>
              <a:t>Leadership 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6DD3B-BCDB-2C5F-9624-4C4BAF89E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6" y="2434201"/>
            <a:ext cx="3812733" cy="374276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CE82E94-F66D-E161-803D-C9A0A8289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7725" y="3276600"/>
            <a:ext cx="3734594" cy="3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" y="0"/>
            <a:ext cx="121615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8A95F-55DB-B5CB-45B8-65D801291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85"/>
          <a:stretch/>
        </p:blipFill>
        <p:spPr>
          <a:xfrm>
            <a:off x="20" y="10"/>
            <a:ext cx="9922453" cy="6857990"/>
          </a:xfrm>
          <a:prstGeom prst="rect">
            <a:avLst/>
          </a:prstGeom>
        </p:spPr>
      </p:pic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68765" y="0"/>
            <a:ext cx="5193072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0541" y="0"/>
            <a:ext cx="5031296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80444" y="0"/>
            <a:ext cx="2523465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25DE4-B197-726C-5178-6740CC38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819" y="640998"/>
            <a:ext cx="3845307" cy="1588422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>
                <a:solidFill>
                  <a:srgbClr val="C87137"/>
                </a:solidFill>
                <a:latin typeface="Franklin Gothic Demi" pitchFamily="34" charset="0"/>
                <a:ea typeface="+mn-ea"/>
                <a:cs typeface="+mn-cs"/>
              </a:rPr>
              <a:t>Interim Leader</a:t>
            </a:r>
            <a:endParaRPr lang="en-US" b="1" dirty="0">
              <a:solidFill>
                <a:srgbClr val="C87137"/>
              </a:solidFill>
              <a:latin typeface="Franklin Gothic Demi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53BCD-1D2B-13D7-74C7-12B7F2149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811" y="2438400"/>
            <a:ext cx="4073908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Benefits</a:t>
            </a:r>
          </a:p>
          <a:p>
            <a:pPr marL="400050" lvl="1"/>
            <a:r>
              <a:rPr lang="en-US" sz="2400" dirty="0">
                <a:solidFill>
                  <a:srgbClr val="767171"/>
                </a:solidFill>
                <a:latin typeface="Franklin Gothic Demi" pitchFamily="34" charset="0"/>
              </a:rPr>
              <a:t>Fresh set of eyes</a:t>
            </a:r>
          </a:p>
          <a:p>
            <a:pPr marL="400050" lvl="1"/>
            <a:r>
              <a:rPr lang="en-US" sz="2400" dirty="0">
                <a:solidFill>
                  <a:srgbClr val="767171"/>
                </a:solidFill>
                <a:latin typeface="Franklin Gothic Demi" pitchFamily="34" charset="0"/>
              </a:rPr>
              <a:t>Opportunity for change</a:t>
            </a:r>
          </a:p>
          <a:p>
            <a:pPr marL="400050" lvl="1"/>
            <a:r>
              <a:rPr lang="en-US" sz="2400" dirty="0">
                <a:solidFill>
                  <a:srgbClr val="767171"/>
                </a:solidFill>
                <a:latin typeface="Franklin Gothic Demi" pitchFamily="34" charset="0"/>
              </a:rPr>
              <a:t>Time to hire</a:t>
            </a:r>
          </a:p>
          <a:p>
            <a:pPr marL="400050" lvl="1"/>
            <a:r>
              <a:rPr lang="en-US" sz="2400" dirty="0">
                <a:solidFill>
                  <a:srgbClr val="767171"/>
                </a:solidFill>
                <a:latin typeface="Franklin Gothic Demi" pitchFamily="34" charset="0"/>
              </a:rPr>
              <a:t>Handover time</a:t>
            </a:r>
          </a:p>
          <a:p>
            <a:pPr marL="400050" lvl="1"/>
            <a:r>
              <a:rPr lang="en-US" sz="2400" dirty="0">
                <a:solidFill>
                  <a:srgbClr val="767171"/>
                </a:solidFill>
                <a:latin typeface="Franklin Gothic Demi" pitchFamily="34" charset="0"/>
              </a:rPr>
              <a:t>Novice leader coaching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05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2721114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Building Relationships with Support Services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68985B6-94BC-2773-510D-8969D9165122}"/>
              </a:ext>
            </a:extLst>
          </p:cNvPr>
          <p:cNvSpPr txBox="1"/>
          <p:nvPr/>
        </p:nvSpPr>
        <p:spPr>
          <a:xfrm>
            <a:off x="1585119" y="3723723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What’s It Look Like Today?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Which Support Services Department Is the Very Best?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Which One Lags?</a:t>
            </a:r>
          </a:p>
        </p:txBody>
      </p:sp>
    </p:spTree>
    <p:extLst>
      <p:ext uri="{BB962C8B-B14F-4D97-AF65-F5344CB8AC3E}">
        <p14:creationId xmlns:p14="http://schemas.microsoft.com/office/powerpoint/2010/main" val="17781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1752600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The “Open-Book Test”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5943AEB-780D-B566-D4AD-7DD63BDC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694" y="2667000"/>
            <a:ext cx="5378450" cy="299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0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CBEFA0-C81B-CBC8-9482-A300CEF3D58E}"/>
              </a:ext>
            </a:extLst>
          </p:cNvPr>
          <p:cNvSpPr txBox="1">
            <a:spLocks/>
          </p:cNvSpPr>
          <p:nvPr/>
        </p:nvSpPr>
        <p:spPr>
          <a:xfrm>
            <a:off x="2347119" y="1698486"/>
            <a:ext cx="7543800" cy="462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0" indent="-228580" algn="l" defTabSz="91432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300" b="0" i="0" kern="0" cap="none" baseline="0">
                <a:solidFill>
                  <a:srgbClr val="003E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74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0" baseline="0">
                <a:solidFill>
                  <a:srgbClr val="003E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290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0" baseline="0">
                <a:solidFill>
                  <a:srgbClr val="003E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06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0" baseline="0">
                <a:solidFill>
                  <a:srgbClr val="003E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22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0" baseline="0">
                <a:solidFill>
                  <a:srgbClr val="003E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38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4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0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6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Pick a person, group of people or department: ____________	</a:t>
            </a:r>
          </a:p>
          <a:p>
            <a:pPr marL="0" indent="0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If I considered this person/group/department to be one of my most important customers, I would do the following differently in order to better serve them and our mission:</a:t>
            </a:r>
          </a:p>
          <a:p>
            <a:pPr marL="742950" indent="-74295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__________________________________________________</a:t>
            </a:r>
          </a:p>
          <a:p>
            <a:pPr marL="742950" indent="-74295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__________________________________________________</a:t>
            </a:r>
          </a:p>
          <a:p>
            <a:pPr marL="742950" indent="-74295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__________________________________________________		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5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If this person/group/department considered me to be one of their most important customers, I would ask them to do the following in order to better serve me/our mission:</a:t>
            </a:r>
          </a:p>
          <a:p>
            <a:pPr marL="742950" indent="-74295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__________________________________________________</a:t>
            </a:r>
          </a:p>
          <a:p>
            <a:pPr marL="742950" indent="-74295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__________________________________________________</a:t>
            </a:r>
          </a:p>
          <a:p>
            <a:pPr marL="742950" indent="-742950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799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C589E-F5A3-3C52-C6F7-A50B35C2C6C2}"/>
              </a:ext>
            </a:extLst>
          </p:cNvPr>
          <p:cNvSpPr txBox="1"/>
          <p:nvPr/>
        </p:nvSpPr>
        <p:spPr>
          <a:xfrm>
            <a:off x="-19608" y="2438400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87137"/>
                </a:solidFill>
                <a:latin typeface="Franklin Gothic Demi" pitchFamily="34" charset="0"/>
              </a:rPr>
              <a:t>Your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CEE09-B1D2-6B64-A348-68A41FA7D78A}"/>
              </a:ext>
            </a:extLst>
          </p:cNvPr>
          <p:cNvSpPr txBox="1"/>
          <p:nvPr/>
        </p:nvSpPr>
        <p:spPr>
          <a:xfrm>
            <a:off x="0" y="3588604"/>
            <a:ext cx="12161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Click the Q&amp;A icon</a:t>
            </a:r>
            <a:endParaRPr lang="en-US" sz="2800" dirty="0">
              <a:solidFill>
                <a:srgbClr val="767171"/>
              </a:solidFill>
              <a:latin typeface="Franklin Gothic Medium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341E9-674A-5070-F95C-823ADB7A6302}"/>
              </a:ext>
            </a:extLst>
          </p:cNvPr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 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Webinars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318CA-3B45-21D2-70ED-56EEC35826C1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3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81200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87137"/>
                </a:solidFill>
                <a:latin typeface="Franklin Gothic Demi" pitchFamily="34" charset="0"/>
              </a:rPr>
              <a:t>Thank You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12161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Replay and presentation </a:t>
            </a:r>
          </a:p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Exit survey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 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Webinars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EDA60C7-0061-38B2-A8DB-4C5159494DC9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81200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87137"/>
                </a:solidFill>
                <a:latin typeface="Franklin Gothic Demi" pitchFamily="34" charset="0"/>
              </a:rPr>
              <a:t>Contact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12161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Beth Fuller: </a:t>
            </a:r>
            <a:r>
              <a:rPr lang="en-US" sz="2800" dirty="0" err="1">
                <a:solidFill>
                  <a:srgbClr val="767171"/>
                </a:solidFill>
                <a:latin typeface="Franklin Gothic Demi" pitchFamily="34" charset="0"/>
              </a:rPr>
              <a:t>beth.fuller@peregrinehs.com</a:t>
            </a:r>
            <a:endParaRPr lang="en-US" sz="2800" dirty="0">
              <a:solidFill>
                <a:srgbClr val="767171"/>
              </a:solidFill>
              <a:latin typeface="Franklin Gothic Demi" pitchFamily="34" charset="0"/>
            </a:endParaRPr>
          </a:p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Dan Collard: </a:t>
            </a:r>
            <a:r>
              <a:rPr lang="en-US" sz="2800" dirty="0" err="1">
                <a:solidFill>
                  <a:srgbClr val="767171"/>
                </a:solidFill>
                <a:latin typeface="Franklin Gothic Demi" pitchFamily="34" charset="0"/>
              </a:rPr>
              <a:t>dan@HealthcarePlusSG.com</a:t>
            </a:r>
            <a:endParaRPr lang="en-US" sz="2800" dirty="0">
              <a:solidFill>
                <a:srgbClr val="767171"/>
              </a:solidFill>
              <a:latin typeface="Franklin Gothic Demi" pitchFamily="34" charset="0"/>
            </a:endParaRPr>
          </a:p>
          <a:p>
            <a:pPr algn="ctr"/>
            <a:r>
              <a:rPr lang="en-US" sz="2800" dirty="0">
                <a:solidFill>
                  <a:srgbClr val="767171"/>
                </a:solidFill>
                <a:latin typeface="Franklin Gothic Demi" pitchFamily="34" charset="0"/>
              </a:rPr>
              <a:t>Mark Feinberg: </a:t>
            </a:r>
            <a:r>
              <a:rPr lang="en-US" sz="2800" dirty="0" err="1">
                <a:solidFill>
                  <a:srgbClr val="767171"/>
                </a:solidFill>
                <a:latin typeface="Franklin Gothic Demi" pitchFamily="34" charset="0"/>
              </a:rPr>
              <a:t>mark.feinberg@peregrinehs.com</a:t>
            </a:r>
            <a:endParaRPr lang="en-US" sz="2800" dirty="0">
              <a:solidFill>
                <a:srgbClr val="767171"/>
              </a:solidFill>
              <a:latin typeface="Franklin Gothic Dem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 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Webinars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EDA60C7-0061-38B2-A8DB-4C5159494DC9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9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8519" y="1752600"/>
            <a:ext cx="7696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87137"/>
                </a:solidFill>
                <a:latin typeface="Franklin Gothic Medium" pitchFamily="34" charset="0"/>
              </a:rPr>
              <a:t>Beth Fuller</a:t>
            </a:r>
          </a:p>
          <a:p>
            <a:pPr algn="ctr"/>
            <a:r>
              <a:rPr lang="en-US" sz="2000" dirty="0">
                <a:latin typeface="Franklin Gothic Medium" pitchFamily="34" charset="0"/>
              </a:rPr>
              <a:t>Managing Partner</a:t>
            </a:r>
          </a:p>
          <a:p>
            <a:pPr algn="ctr"/>
            <a:r>
              <a:rPr lang="en-US" sz="2000" dirty="0">
                <a:latin typeface="Franklin Gothic Medium" pitchFamily="34" charset="0"/>
              </a:rPr>
              <a:t>Peregrine Health Services</a:t>
            </a:r>
          </a:p>
          <a:p>
            <a:pPr algn="ctr"/>
            <a:endParaRPr lang="en-US" sz="2000" dirty="0">
              <a:latin typeface="Franklin Gothic Medium" pitchFamily="34" charset="0"/>
            </a:endParaRPr>
          </a:p>
          <a:p>
            <a:pPr algn="ctr"/>
            <a:r>
              <a:rPr lang="en-US" sz="2400" dirty="0">
                <a:solidFill>
                  <a:srgbClr val="C87137"/>
                </a:solidFill>
                <a:latin typeface="Franklin Gothic Medium" pitchFamily="34" charset="0"/>
              </a:rPr>
              <a:t>Dan Collard</a:t>
            </a:r>
          </a:p>
          <a:p>
            <a:pPr algn="ctr"/>
            <a:r>
              <a:rPr lang="en-US" sz="2000" dirty="0">
                <a:latin typeface="Franklin Gothic Medium" pitchFamily="34" charset="0"/>
              </a:rPr>
              <a:t>Co-Founder and Partner</a:t>
            </a:r>
          </a:p>
          <a:p>
            <a:pPr algn="ctr"/>
            <a:r>
              <a:rPr lang="en-US" sz="2000" dirty="0">
                <a:latin typeface="Franklin Gothic Medium" pitchFamily="34" charset="0"/>
              </a:rPr>
              <a:t>HealthCare Plus Solutions Group</a:t>
            </a:r>
          </a:p>
          <a:p>
            <a:pPr algn="ctr"/>
            <a:endParaRPr lang="en-US" sz="2000" dirty="0">
              <a:latin typeface="Franklin Gothic Medium" pitchFamily="34" charset="0"/>
            </a:endParaRPr>
          </a:p>
          <a:p>
            <a:pPr algn="ctr"/>
            <a:r>
              <a:rPr lang="en-US" sz="2400" dirty="0">
                <a:solidFill>
                  <a:srgbClr val="C87137"/>
                </a:solidFill>
                <a:latin typeface="Franklin Gothic Medium" pitchFamily="34" charset="0"/>
              </a:rPr>
              <a:t>Mark Feinberg</a:t>
            </a:r>
          </a:p>
          <a:p>
            <a:pPr algn="ctr"/>
            <a:r>
              <a:rPr lang="en-US" sz="2000" dirty="0">
                <a:latin typeface="Franklin Gothic Medium" pitchFamily="34" charset="0"/>
              </a:rPr>
              <a:t>Managing Partner</a:t>
            </a:r>
          </a:p>
          <a:p>
            <a:pPr algn="ctr"/>
            <a:r>
              <a:rPr lang="en-US" sz="2000" dirty="0">
                <a:latin typeface="Franklin Gothic Medium" pitchFamily="34" charset="0"/>
              </a:rPr>
              <a:t>Peregrine Health Services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2119" y="609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Expert Panel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869B60-03F0-90BF-F3B4-708CC4B6DFC4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44170"/>
            <a:ext cx="12161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67171"/>
                </a:solidFill>
                <a:latin typeface="Franklin Gothic Demi" pitchFamily="34" charset="0"/>
              </a:rPr>
              <a:t>May 2023 Survey:</a:t>
            </a:r>
          </a:p>
          <a:p>
            <a:pPr algn="ctr"/>
            <a:r>
              <a:rPr lang="en-US" sz="4800" dirty="0">
                <a:solidFill>
                  <a:srgbClr val="C87137"/>
                </a:solidFill>
                <a:latin typeface="Franklin Gothic Demi" pitchFamily="34" charset="0"/>
              </a:rPr>
              <a:t>ED Management Challenges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Survey Results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8AFC9A-250D-5247-F51E-552550376AF9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Survey Results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8F8C5C-B742-BC0E-DB6E-3088BCCC2C72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281F6F-0B04-B48C-CA05-B8DB46143968}"/>
              </a:ext>
            </a:extLst>
          </p:cNvPr>
          <p:cNvSpPr txBox="1"/>
          <p:nvPr/>
        </p:nvSpPr>
        <p:spPr>
          <a:xfrm>
            <a:off x="1204119" y="1462208"/>
            <a:ext cx="975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Which of the following ED management challenges are a significant concern in your hospital?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49D48B4-6814-E62E-11D4-B97C890D6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765680"/>
              </p:ext>
            </p:extLst>
          </p:nvPr>
        </p:nvGraphicFramePr>
        <p:xfrm>
          <a:off x="1127919" y="2743200"/>
          <a:ext cx="9829800" cy="3388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4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518319" y="533400"/>
            <a:ext cx="24384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Survey Results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8F8C5C-B742-BC0E-DB6E-3088BCCC2C72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4DCE66-F082-B399-61B2-5E52583E5227}"/>
              </a:ext>
            </a:extLst>
          </p:cNvPr>
          <p:cNvSpPr txBox="1"/>
          <p:nvPr/>
        </p:nvSpPr>
        <p:spPr>
          <a:xfrm>
            <a:off x="1204119" y="1462208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Could you explain your answer?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A23AB-AADC-F2E0-B2B3-42E412FE47CE}"/>
              </a:ext>
            </a:extLst>
          </p:cNvPr>
          <p:cNvSpPr txBox="1"/>
          <p:nvPr/>
        </p:nvSpPr>
        <p:spPr>
          <a:xfrm>
            <a:off x="0" y="3221873"/>
            <a:ext cx="121618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“There are not enough experienced preceptors to go around.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We have inexperienced nurses at triage and trauma who are making mistakes,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but they were pushed into these roles because experienced nurses have left.”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E89E-182C-DFA7-747F-C22DC6411A0A}"/>
              </a:ext>
            </a:extLst>
          </p:cNvPr>
          <p:cNvSpPr txBox="1"/>
          <p:nvPr/>
        </p:nvSpPr>
        <p:spPr>
          <a:xfrm>
            <a:off x="-2" y="5246013"/>
            <a:ext cx="1216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“Everything adds to and compounds the problems. Experienced staff leave,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which puts more stress on the newer nurses.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Those stressed nurses burn out and eventually leave.” </a:t>
            </a:r>
            <a:endParaRPr lang="en-US" b="1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ADF7B-3DBE-BDF7-0641-3DCE8BEDF5CF}"/>
              </a:ext>
            </a:extLst>
          </p:cNvPr>
          <p:cNvSpPr txBox="1"/>
          <p:nvPr/>
        </p:nvSpPr>
        <p:spPr>
          <a:xfrm>
            <a:off x="-2" y="4233943"/>
            <a:ext cx="1216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“ED burnout is the number one reason RNs change jobs,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and onboarding a new RN to the ED take so much time (6 months or more).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The amount of management work required to keep staff in the ED is tremendous.”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89BE3-74BC-9244-D160-B3D34334E7A4}"/>
              </a:ext>
            </a:extLst>
          </p:cNvPr>
          <p:cNvSpPr txBox="1"/>
          <p:nvPr/>
        </p:nvSpPr>
        <p:spPr>
          <a:xfrm>
            <a:off x="0" y="2209803"/>
            <a:ext cx="12161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“Our biggest challenge is nurse turnover, and we have a lot of difficulty hiring staff.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All staff are being asked to do more with less. This makes it difficult to work on </a:t>
            </a:r>
          </a:p>
          <a:p>
            <a:pPr algn="ctr"/>
            <a:r>
              <a:rPr lang="en-US" b="1" dirty="0">
                <a:solidFill>
                  <a:srgbClr val="767171"/>
                </a:solidFill>
                <a:latin typeface="Franklin Gothic Demi" pitchFamily="34" charset="0"/>
              </a:rPr>
              <a:t>any improvement initiative and it impacts morale.” </a:t>
            </a:r>
          </a:p>
        </p:txBody>
      </p:sp>
    </p:spTree>
    <p:extLst>
      <p:ext uri="{BB962C8B-B14F-4D97-AF65-F5344CB8AC3E}">
        <p14:creationId xmlns:p14="http://schemas.microsoft.com/office/powerpoint/2010/main" val="29341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516C75-94DE-324B-8B76-C885B631A23C}"/>
              </a:ext>
            </a:extLst>
          </p:cNvPr>
          <p:cNvSpPr txBox="1"/>
          <p:nvPr/>
        </p:nvSpPr>
        <p:spPr>
          <a:xfrm>
            <a:off x="442119" y="609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The Vicious Cycle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29140CE9-3243-99BE-42B3-DE96727D20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590549"/>
              </p:ext>
            </p:extLst>
          </p:nvPr>
        </p:nvGraphicFramePr>
        <p:xfrm>
          <a:off x="2417744" y="1211800"/>
          <a:ext cx="7326350" cy="488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C72F-2246-369A-AA25-457CC8CD98B2}"/>
              </a:ext>
            </a:extLst>
          </p:cNvPr>
          <p:cNvSpPr txBox="1"/>
          <p:nvPr/>
        </p:nvSpPr>
        <p:spPr>
          <a:xfrm>
            <a:off x="899319" y="2721114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Precision Leadership Development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5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19" y="6096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ED Leadership</a:t>
            </a:r>
            <a:endParaRPr lang="en-US" sz="32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5148-CA8C-589E-65DD-1CF02DADC9A5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908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1CDBC0-E87C-59BB-CE2F-E13981C11A62}"/>
              </a:ext>
            </a:extLst>
          </p:cNvPr>
          <p:cNvSpPr txBox="1"/>
          <p:nvPr/>
        </p:nvSpPr>
        <p:spPr>
          <a:xfrm>
            <a:off x="899319" y="2895600"/>
            <a:ext cx="10934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30% to 40% of healthcare leaders are new to their current leadership role</a:t>
            </a:r>
          </a:p>
          <a:p>
            <a:endParaRPr lang="en-US" sz="2400" dirty="0">
              <a:solidFill>
                <a:srgbClr val="767171"/>
              </a:solidFill>
              <a:latin typeface="Franklin Gothic Medium" panose="020B06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Those who became leaders during the pandemic were </a:t>
            </a:r>
            <a:r>
              <a:rPr lang="en-US" sz="2400" i="1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not</a:t>
            </a:r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 onboarded in a traditional manner — and they typically did </a:t>
            </a:r>
            <a:r>
              <a:rPr lang="en-US" sz="2400" i="1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not</a:t>
            </a:r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 receive mentorship as they would have previously</a:t>
            </a:r>
          </a:p>
          <a:p>
            <a:endParaRPr lang="en-US" sz="2400" dirty="0">
              <a:solidFill>
                <a:srgbClr val="767171"/>
              </a:solidFill>
              <a:latin typeface="Franklin Gothic Medium" panose="020B06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67171"/>
                </a:solidFill>
                <a:latin typeface="Franklin Gothic Medium" panose="020B0603020102020204" pitchFamily="34" charset="0"/>
              </a:rPr>
              <a:t>Many had to “staff in” to augment their teams’ schedules</a:t>
            </a:r>
          </a:p>
          <a:p>
            <a:pPr algn="ctr"/>
            <a:endParaRPr lang="en-US" sz="2400" dirty="0">
              <a:solidFill>
                <a:srgbClr val="76717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96472-8311-87BE-D7CE-435878632420}"/>
              </a:ext>
            </a:extLst>
          </p:cNvPr>
          <p:cNvSpPr txBox="1"/>
          <p:nvPr/>
        </p:nvSpPr>
        <p:spPr>
          <a:xfrm>
            <a:off x="899319" y="1905000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87137"/>
                </a:solidFill>
                <a:latin typeface="Franklin Gothic Demi" pitchFamily="34" charset="0"/>
              </a:rPr>
              <a:t>What We Know</a:t>
            </a:r>
          </a:p>
        </p:txBody>
      </p:sp>
    </p:spTree>
    <p:extLst>
      <p:ext uri="{BB962C8B-B14F-4D97-AF65-F5344CB8AC3E}">
        <p14:creationId xmlns:p14="http://schemas.microsoft.com/office/powerpoint/2010/main" val="19854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795</Words>
  <Application>Microsoft Macintosh PowerPoint</Application>
  <PresentationFormat>Custom</PresentationFormat>
  <Paragraphs>175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Meiryo</vt:lpstr>
      <vt:lpstr>Arial</vt:lpstr>
      <vt:lpstr>Calibri</vt:lpstr>
      <vt:lpstr>Franklin Gothic Demi</vt:lpstr>
      <vt:lpstr>Franklin Gothic Medium</vt:lpstr>
      <vt:lpstr>Open Sans</vt:lpstr>
      <vt:lpstr>var(--ui-typography-family)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Positive psychology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Leadership void</vt:lpstr>
      <vt:lpstr>Interim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Robert Fojut</cp:lastModifiedBy>
  <cp:revision>92</cp:revision>
  <dcterms:created xsi:type="dcterms:W3CDTF">2020-08-04T17:04:33Z</dcterms:created>
  <dcterms:modified xsi:type="dcterms:W3CDTF">2023-06-29T12:08:21Z</dcterms:modified>
</cp:coreProperties>
</file>