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89" r:id="rId2"/>
    <p:sldId id="342" r:id="rId3"/>
    <p:sldId id="287" r:id="rId4"/>
    <p:sldId id="290" r:id="rId5"/>
    <p:sldId id="327" r:id="rId6"/>
    <p:sldId id="265" r:id="rId7"/>
    <p:sldId id="341" r:id="rId8"/>
    <p:sldId id="334" r:id="rId9"/>
    <p:sldId id="335" r:id="rId10"/>
    <p:sldId id="284" r:id="rId11"/>
    <p:sldId id="336" r:id="rId12"/>
    <p:sldId id="337" r:id="rId13"/>
    <p:sldId id="338" r:id="rId14"/>
    <p:sldId id="268" r:id="rId15"/>
    <p:sldId id="339" r:id="rId16"/>
    <p:sldId id="270" r:id="rId17"/>
    <p:sldId id="343" r:id="rId18"/>
    <p:sldId id="346" r:id="rId19"/>
    <p:sldId id="280" r:id="rId20"/>
    <p:sldId id="281" r:id="rId21"/>
    <p:sldId id="340" r:id="rId22"/>
    <p:sldId id="272" r:id="rId23"/>
    <p:sldId id="273" r:id="rId24"/>
    <p:sldId id="283" r:id="rId25"/>
    <p:sldId id="307" r:id="rId26"/>
    <p:sldId id="344" r:id="rId27"/>
    <p:sldId id="278" r:id="rId28"/>
  </p:sldIdLst>
  <p:sldSz cx="12161838"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6D6B"/>
    <a:srgbClr val="767171"/>
    <a:srgbClr val="C87137"/>
    <a:srgbClr val="D38E5F"/>
    <a:srgbClr val="4597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5E651D-D5BA-ED41-A393-52F3800BA9E8}" v="58" dt="2023-09-26T15:00:54.2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4386"/>
    <p:restoredTop sz="91309" autoAdjust="0"/>
  </p:normalViewPr>
  <p:slideViewPr>
    <p:cSldViewPr>
      <p:cViewPr varScale="1">
        <p:scale>
          <a:sx n="141" d="100"/>
          <a:sy n="141" d="100"/>
        </p:scale>
        <p:origin x="1856" y="192"/>
      </p:cViewPr>
      <p:guideLst>
        <p:guide orient="horz" pos="2160"/>
        <p:guide pos="3831"/>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ert Fojut" userId="d231062e2b8b72d0" providerId="LiveId" clId="{3A5E651D-D5BA-ED41-A393-52F3800BA9E8}"/>
    <pc:docChg chg="undo custSel mod addSld delSld modSld sldOrd">
      <pc:chgData name="Robert Fojut" userId="d231062e2b8b72d0" providerId="LiveId" clId="{3A5E651D-D5BA-ED41-A393-52F3800BA9E8}" dt="2023-09-28T13:10:37.695" v="114"/>
      <pc:docMkLst>
        <pc:docMk/>
      </pc:docMkLst>
      <pc:sldChg chg="addSp modSp mod modAnim">
        <pc:chgData name="Robert Fojut" userId="d231062e2b8b72d0" providerId="LiveId" clId="{3A5E651D-D5BA-ED41-A393-52F3800BA9E8}" dt="2023-09-26T15:00:54.264" v="113"/>
        <pc:sldMkLst>
          <pc:docMk/>
          <pc:sldMk cId="1985466167" sldId="327"/>
        </pc:sldMkLst>
        <pc:spChg chg="add mod">
          <ac:chgData name="Robert Fojut" userId="d231062e2b8b72d0" providerId="LiveId" clId="{3A5E651D-D5BA-ED41-A393-52F3800BA9E8}" dt="2023-09-26T15:00:33.055" v="112" actId="20577"/>
          <ac:spMkLst>
            <pc:docMk/>
            <pc:sldMk cId="1985466167" sldId="327"/>
            <ac:spMk id="2" creationId="{187F5D6B-D928-3ED6-0152-05083709245E}"/>
          </ac:spMkLst>
        </pc:spChg>
        <pc:spChg chg="mod">
          <ac:chgData name="Robert Fojut" userId="d231062e2b8b72d0" providerId="LiveId" clId="{3A5E651D-D5BA-ED41-A393-52F3800BA9E8}" dt="2023-09-26T14:59:55.984" v="100" actId="1076"/>
          <ac:spMkLst>
            <pc:docMk/>
            <pc:sldMk cId="1985466167" sldId="327"/>
            <ac:spMk id="3" creationId="{FA1CDBC0-E87C-59BB-CE2F-E13981C11A62}"/>
          </ac:spMkLst>
        </pc:spChg>
      </pc:sldChg>
      <pc:sldChg chg="modSp mod modAnim">
        <pc:chgData name="Robert Fojut" userId="d231062e2b8b72d0" providerId="LiveId" clId="{3A5E651D-D5BA-ED41-A393-52F3800BA9E8}" dt="2023-09-26T14:51:01.731" v="53" actId="20577"/>
        <pc:sldMkLst>
          <pc:docMk/>
          <pc:sldMk cId="2568566634" sldId="339"/>
        </pc:sldMkLst>
        <pc:spChg chg="mod">
          <ac:chgData name="Robert Fojut" userId="d231062e2b8b72d0" providerId="LiveId" clId="{3A5E651D-D5BA-ED41-A393-52F3800BA9E8}" dt="2023-09-26T14:51:01.731" v="53" actId="20577"/>
          <ac:spMkLst>
            <pc:docMk/>
            <pc:sldMk cId="2568566634" sldId="339"/>
            <ac:spMk id="2" creationId="{D8196472-8311-87BE-D7CE-435878632420}"/>
          </ac:spMkLst>
        </pc:spChg>
        <pc:spChg chg="mod">
          <ac:chgData name="Robert Fojut" userId="d231062e2b8b72d0" providerId="LiveId" clId="{3A5E651D-D5BA-ED41-A393-52F3800BA9E8}" dt="2023-09-25T21:21:04.362" v="52" actId="20577"/>
          <ac:spMkLst>
            <pc:docMk/>
            <pc:sldMk cId="2568566634" sldId="339"/>
            <ac:spMk id="3" creationId="{FA1CDBC0-E87C-59BB-CE2F-E13981C11A62}"/>
          </ac:spMkLst>
        </pc:spChg>
      </pc:sldChg>
      <pc:sldChg chg="modSp del mod ord modAnim">
        <pc:chgData name="Robert Fojut" userId="d231062e2b8b72d0" providerId="LiveId" clId="{3A5E651D-D5BA-ED41-A393-52F3800BA9E8}" dt="2023-09-26T15:00:02.359" v="101" actId="2696"/>
        <pc:sldMkLst>
          <pc:docMk/>
          <pc:sldMk cId="1290524256" sldId="345"/>
        </pc:sldMkLst>
        <pc:spChg chg="mod">
          <ac:chgData name="Robert Fojut" userId="d231062e2b8b72d0" providerId="LiveId" clId="{3A5E651D-D5BA-ED41-A393-52F3800BA9E8}" dt="2023-09-26T14:56:37.680" v="94"/>
          <ac:spMkLst>
            <pc:docMk/>
            <pc:sldMk cId="1290524256" sldId="345"/>
            <ac:spMk id="4" creationId="{00000000-0000-0000-0000-000000000000}"/>
          </ac:spMkLst>
        </pc:spChg>
        <pc:spChg chg="mod">
          <ac:chgData name="Robert Fojut" userId="d231062e2b8b72d0" providerId="LiveId" clId="{3A5E651D-D5BA-ED41-A393-52F3800BA9E8}" dt="2023-09-26T14:55:24.901" v="92" actId="20577"/>
          <ac:spMkLst>
            <pc:docMk/>
            <pc:sldMk cId="1290524256" sldId="345"/>
            <ac:spMk id="6" creationId="{00000000-0000-0000-0000-000000000000}"/>
          </ac:spMkLst>
        </pc:spChg>
      </pc:sldChg>
      <pc:sldChg chg="add">
        <pc:chgData name="Robert Fojut" userId="d231062e2b8b72d0" providerId="LiveId" clId="{3A5E651D-D5BA-ED41-A393-52F3800BA9E8}" dt="2023-09-26T14:54:15.537" v="54" actId="2890"/>
        <pc:sldMkLst>
          <pc:docMk/>
          <pc:sldMk cId="1662674270" sldId="346"/>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E99762-514A-4CF7-A00D-1DA8C6DD1BE6}" type="doc">
      <dgm:prSet loTypeId="urn:microsoft.com/office/officeart/2016/7/layout/RepeatingBendingProcessNew" loCatId="process" qsTypeId="urn:microsoft.com/office/officeart/2005/8/quickstyle/simple1" qsCatId="simple" csTypeId="urn:microsoft.com/office/officeart/2005/8/colors/accent1_2" csCatId="accent1" phldr="1"/>
      <dgm:spPr/>
      <dgm:t>
        <a:bodyPr/>
        <a:lstStyle/>
        <a:p>
          <a:endParaRPr lang="en-US"/>
        </a:p>
      </dgm:t>
    </dgm:pt>
    <dgm:pt modelId="{A3074ED0-3A95-4DA8-A932-2339F3226643}">
      <dgm:prSet/>
      <dgm:spPr>
        <a:solidFill>
          <a:srgbClr val="767171"/>
        </a:solidFill>
      </dgm:spPr>
      <dgm:t>
        <a:bodyPr/>
        <a:lstStyle/>
        <a:p>
          <a:r>
            <a:rPr lang="en-US" dirty="0">
              <a:latin typeface="Franklin Gothic Medium" panose="020B0603020102020204" pitchFamily="34" charset="0"/>
            </a:rPr>
            <a:t>Decision for IR identified</a:t>
          </a:r>
        </a:p>
      </dgm:t>
    </dgm:pt>
    <dgm:pt modelId="{24626B81-4FB4-41EC-996C-220EF13E4410}" type="parTrans" cxnId="{60D93D95-EEEF-4E10-984B-F6D133D7A8C7}">
      <dgm:prSet/>
      <dgm:spPr/>
      <dgm:t>
        <a:bodyPr/>
        <a:lstStyle/>
        <a:p>
          <a:endParaRPr lang="en-US"/>
        </a:p>
      </dgm:t>
    </dgm:pt>
    <dgm:pt modelId="{90F3BDE1-D01B-40F7-9D2D-B58EBE09D741}" type="sibTrans" cxnId="{60D93D95-EEEF-4E10-984B-F6D133D7A8C7}">
      <dgm:prSet/>
      <dgm:spPr/>
      <dgm:t>
        <a:bodyPr/>
        <a:lstStyle/>
        <a:p>
          <a:endParaRPr lang="en-US"/>
        </a:p>
      </dgm:t>
    </dgm:pt>
    <dgm:pt modelId="{01D5880F-8000-44E8-ACCE-7DD44C390EB5}">
      <dgm:prSet/>
      <dgm:spPr>
        <a:solidFill>
          <a:srgbClr val="767171"/>
        </a:solidFill>
      </dgm:spPr>
      <dgm:t>
        <a:bodyPr/>
        <a:lstStyle/>
        <a:p>
          <a:r>
            <a:rPr lang="en-US" dirty="0">
              <a:latin typeface="Franklin Gothic Medium" panose="020B0603020102020204" pitchFamily="34" charset="0"/>
            </a:rPr>
            <a:t>ED secretary calls Radiology answering service</a:t>
          </a:r>
        </a:p>
      </dgm:t>
    </dgm:pt>
    <dgm:pt modelId="{FEA5D6B7-758A-435B-B960-D9E84A20C8F2}" type="parTrans" cxnId="{706ED677-4118-40E9-B979-DEB3A3484269}">
      <dgm:prSet/>
      <dgm:spPr/>
      <dgm:t>
        <a:bodyPr/>
        <a:lstStyle/>
        <a:p>
          <a:endParaRPr lang="en-US"/>
        </a:p>
      </dgm:t>
    </dgm:pt>
    <dgm:pt modelId="{D4E1D0C3-1EDB-437E-B827-BD93B50A5856}" type="sibTrans" cxnId="{706ED677-4118-40E9-B979-DEB3A3484269}">
      <dgm:prSet/>
      <dgm:spPr/>
      <dgm:t>
        <a:bodyPr/>
        <a:lstStyle/>
        <a:p>
          <a:endParaRPr lang="en-US"/>
        </a:p>
      </dgm:t>
    </dgm:pt>
    <dgm:pt modelId="{312CC360-8862-4283-981A-3CA8ABEF4BD3}">
      <dgm:prSet/>
      <dgm:spPr>
        <a:solidFill>
          <a:srgbClr val="767171"/>
        </a:solidFill>
      </dgm:spPr>
      <dgm:t>
        <a:bodyPr/>
        <a:lstStyle/>
        <a:p>
          <a:r>
            <a:rPr lang="en-US" dirty="0">
              <a:latin typeface="Franklin Gothic Medium" panose="020B0603020102020204" pitchFamily="34" charset="0"/>
            </a:rPr>
            <a:t>Answering service calls radiologist</a:t>
          </a:r>
        </a:p>
      </dgm:t>
    </dgm:pt>
    <dgm:pt modelId="{BB77323E-A9AD-48AA-843B-9F486DA8D7DE}" type="parTrans" cxnId="{C7947AF3-3770-4DF6-94F0-932B193809C6}">
      <dgm:prSet/>
      <dgm:spPr/>
      <dgm:t>
        <a:bodyPr/>
        <a:lstStyle/>
        <a:p>
          <a:endParaRPr lang="en-US"/>
        </a:p>
      </dgm:t>
    </dgm:pt>
    <dgm:pt modelId="{0AAFD533-C198-4831-B0EC-054F1589B80D}" type="sibTrans" cxnId="{C7947AF3-3770-4DF6-94F0-932B193809C6}">
      <dgm:prSet/>
      <dgm:spPr/>
      <dgm:t>
        <a:bodyPr/>
        <a:lstStyle/>
        <a:p>
          <a:endParaRPr lang="en-US"/>
        </a:p>
      </dgm:t>
    </dgm:pt>
    <dgm:pt modelId="{7FC32534-862A-4055-8C5C-B5792F3D8E33}">
      <dgm:prSet/>
      <dgm:spPr>
        <a:solidFill>
          <a:srgbClr val="767171"/>
        </a:solidFill>
      </dgm:spPr>
      <dgm:t>
        <a:bodyPr/>
        <a:lstStyle/>
        <a:p>
          <a:r>
            <a:rPr lang="en-US" dirty="0">
              <a:latin typeface="Franklin Gothic Medium" panose="020B0603020102020204" pitchFamily="34" charset="0"/>
            </a:rPr>
            <a:t>Radiologist calls trauma surgeon back</a:t>
          </a:r>
        </a:p>
      </dgm:t>
    </dgm:pt>
    <dgm:pt modelId="{3AF8DAE9-201F-48D8-A43E-680C71589506}" type="parTrans" cxnId="{3C6F9BF4-CFD3-4C3D-80C6-24D4A76FDA32}">
      <dgm:prSet/>
      <dgm:spPr/>
      <dgm:t>
        <a:bodyPr/>
        <a:lstStyle/>
        <a:p>
          <a:endParaRPr lang="en-US"/>
        </a:p>
      </dgm:t>
    </dgm:pt>
    <dgm:pt modelId="{C77DAFA6-1583-4A2E-93E0-8308F3BB00B1}" type="sibTrans" cxnId="{3C6F9BF4-CFD3-4C3D-80C6-24D4A76FDA32}">
      <dgm:prSet/>
      <dgm:spPr/>
      <dgm:t>
        <a:bodyPr/>
        <a:lstStyle/>
        <a:p>
          <a:endParaRPr lang="en-US"/>
        </a:p>
      </dgm:t>
    </dgm:pt>
    <dgm:pt modelId="{35EC118D-D446-4B5C-8E27-8D1FA2D6D003}">
      <dgm:prSet/>
      <dgm:spPr>
        <a:solidFill>
          <a:srgbClr val="767171"/>
        </a:solidFill>
      </dgm:spPr>
      <dgm:t>
        <a:bodyPr/>
        <a:lstStyle/>
        <a:p>
          <a:r>
            <a:rPr lang="en-US" dirty="0">
              <a:latin typeface="Franklin Gothic Medium" panose="020B0603020102020204" pitchFamily="34" charset="0"/>
            </a:rPr>
            <a:t>Discuss case</a:t>
          </a:r>
        </a:p>
      </dgm:t>
    </dgm:pt>
    <dgm:pt modelId="{A609DB7D-A9F7-4386-9687-6DF630960611}" type="parTrans" cxnId="{A8B6D64E-0BBD-46E4-8D7E-20CE0D3478CB}">
      <dgm:prSet/>
      <dgm:spPr/>
      <dgm:t>
        <a:bodyPr/>
        <a:lstStyle/>
        <a:p>
          <a:endParaRPr lang="en-US"/>
        </a:p>
      </dgm:t>
    </dgm:pt>
    <dgm:pt modelId="{B2EAF690-B6BF-4B86-A986-29ED411EEF5B}" type="sibTrans" cxnId="{A8B6D64E-0BBD-46E4-8D7E-20CE0D3478CB}">
      <dgm:prSet/>
      <dgm:spPr/>
      <dgm:t>
        <a:bodyPr/>
        <a:lstStyle/>
        <a:p>
          <a:endParaRPr lang="en-US"/>
        </a:p>
      </dgm:t>
    </dgm:pt>
    <dgm:pt modelId="{A32F0037-EDDB-4CCA-AC9F-8491DD11773D}">
      <dgm:prSet/>
      <dgm:spPr>
        <a:solidFill>
          <a:srgbClr val="767171"/>
        </a:solidFill>
      </dgm:spPr>
      <dgm:t>
        <a:bodyPr/>
        <a:lstStyle/>
        <a:p>
          <a:r>
            <a:rPr lang="en-US" dirty="0">
              <a:latin typeface="Franklin Gothic Medium" panose="020B0603020102020204" pitchFamily="34" charset="0"/>
            </a:rPr>
            <a:t>Radiologist has to log into computer at home to review films</a:t>
          </a:r>
        </a:p>
      </dgm:t>
    </dgm:pt>
    <dgm:pt modelId="{83C3679A-7AC4-4F25-816F-0E9612EF9292}" type="parTrans" cxnId="{2D9A73B0-C0BD-4861-978C-0A54B09F0A42}">
      <dgm:prSet/>
      <dgm:spPr/>
      <dgm:t>
        <a:bodyPr/>
        <a:lstStyle/>
        <a:p>
          <a:endParaRPr lang="en-US"/>
        </a:p>
      </dgm:t>
    </dgm:pt>
    <dgm:pt modelId="{56960284-E212-41F4-9053-0C0A23CE2124}" type="sibTrans" cxnId="{2D9A73B0-C0BD-4861-978C-0A54B09F0A42}">
      <dgm:prSet/>
      <dgm:spPr/>
      <dgm:t>
        <a:bodyPr/>
        <a:lstStyle/>
        <a:p>
          <a:endParaRPr lang="en-US"/>
        </a:p>
      </dgm:t>
    </dgm:pt>
    <dgm:pt modelId="{BDA62654-2A21-44E2-A5DB-E3D7A677E24F}">
      <dgm:prSet/>
      <dgm:spPr>
        <a:solidFill>
          <a:srgbClr val="767171"/>
        </a:solidFill>
      </dgm:spPr>
      <dgm:t>
        <a:bodyPr/>
        <a:lstStyle/>
        <a:p>
          <a:r>
            <a:rPr lang="en-US" dirty="0">
              <a:latin typeface="Franklin Gothic Medium" panose="020B0603020102020204" pitchFamily="34" charset="0"/>
            </a:rPr>
            <a:t>Agreement reached,  IR staff called in,  Anesthesia notified through OR desk</a:t>
          </a:r>
        </a:p>
      </dgm:t>
    </dgm:pt>
    <dgm:pt modelId="{573EAD71-E9A6-4807-94AB-6498AE09A60A}" type="parTrans" cxnId="{671833D7-91FA-4F0E-8918-B9188A0C3AA9}">
      <dgm:prSet/>
      <dgm:spPr/>
      <dgm:t>
        <a:bodyPr/>
        <a:lstStyle/>
        <a:p>
          <a:endParaRPr lang="en-US"/>
        </a:p>
      </dgm:t>
    </dgm:pt>
    <dgm:pt modelId="{1556A2A0-28CE-44C1-BF16-47919C82978B}" type="sibTrans" cxnId="{671833D7-91FA-4F0E-8918-B9188A0C3AA9}">
      <dgm:prSet/>
      <dgm:spPr/>
      <dgm:t>
        <a:bodyPr/>
        <a:lstStyle/>
        <a:p>
          <a:endParaRPr lang="en-US"/>
        </a:p>
      </dgm:t>
    </dgm:pt>
    <dgm:pt modelId="{35086C9F-D575-4545-A12E-4BA2EAE02ECA}">
      <dgm:prSet/>
      <dgm:spPr>
        <a:solidFill>
          <a:srgbClr val="767171"/>
        </a:solidFill>
      </dgm:spPr>
      <dgm:t>
        <a:bodyPr/>
        <a:lstStyle/>
        <a:p>
          <a:r>
            <a:rPr lang="en-US" dirty="0">
              <a:latin typeface="Franklin Gothic Medium" panose="020B0603020102020204" pitchFamily="34" charset="0"/>
            </a:rPr>
            <a:t>Staff leaves with patient for IR suite</a:t>
          </a:r>
        </a:p>
      </dgm:t>
    </dgm:pt>
    <dgm:pt modelId="{22CABB7C-7127-4A0A-9F76-42457D7DC6EF}" type="parTrans" cxnId="{E3B5549D-D6ED-416D-BAE6-62CBC4594CCB}">
      <dgm:prSet/>
      <dgm:spPr/>
      <dgm:t>
        <a:bodyPr/>
        <a:lstStyle/>
        <a:p>
          <a:endParaRPr lang="en-US"/>
        </a:p>
      </dgm:t>
    </dgm:pt>
    <dgm:pt modelId="{29B57F88-498B-4A36-89E6-72BBFA0B71B9}" type="sibTrans" cxnId="{E3B5549D-D6ED-416D-BAE6-62CBC4594CCB}">
      <dgm:prSet/>
      <dgm:spPr/>
      <dgm:t>
        <a:bodyPr/>
        <a:lstStyle/>
        <a:p>
          <a:endParaRPr lang="en-US"/>
        </a:p>
      </dgm:t>
    </dgm:pt>
    <dgm:pt modelId="{A996343C-BFCA-4188-8BD1-64D5574BE19E}" type="pres">
      <dgm:prSet presAssocID="{46E99762-514A-4CF7-A00D-1DA8C6DD1BE6}" presName="Name0" presStyleCnt="0">
        <dgm:presLayoutVars>
          <dgm:dir/>
          <dgm:resizeHandles val="exact"/>
        </dgm:presLayoutVars>
      </dgm:prSet>
      <dgm:spPr/>
    </dgm:pt>
    <dgm:pt modelId="{4EB39658-4963-41FF-B2EA-983E731B61EC}" type="pres">
      <dgm:prSet presAssocID="{A3074ED0-3A95-4DA8-A932-2339F3226643}" presName="node" presStyleLbl="node1" presStyleIdx="0" presStyleCnt="8">
        <dgm:presLayoutVars>
          <dgm:bulletEnabled val="1"/>
        </dgm:presLayoutVars>
      </dgm:prSet>
      <dgm:spPr/>
    </dgm:pt>
    <dgm:pt modelId="{F5C51070-C8EF-40CB-A6A1-86E2089EE861}" type="pres">
      <dgm:prSet presAssocID="{90F3BDE1-D01B-40F7-9D2D-B58EBE09D741}" presName="sibTrans" presStyleLbl="sibTrans1D1" presStyleIdx="0" presStyleCnt="7"/>
      <dgm:spPr/>
    </dgm:pt>
    <dgm:pt modelId="{0080567A-0B27-4428-BB6D-4BE61F3AE107}" type="pres">
      <dgm:prSet presAssocID="{90F3BDE1-D01B-40F7-9D2D-B58EBE09D741}" presName="connectorText" presStyleLbl="sibTrans1D1" presStyleIdx="0" presStyleCnt="7"/>
      <dgm:spPr/>
    </dgm:pt>
    <dgm:pt modelId="{F561FA7B-D6AA-4A81-8E43-D11A7E8F99A7}" type="pres">
      <dgm:prSet presAssocID="{01D5880F-8000-44E8-ACCE-7DD44C390EB5}" presName="node" presStyleLbl="node1" presStyleIdx="1" presStyleCnt="8">
        <dgm:presLayoutVars>
          <dgm:bulletEnabled val="1"/>
        </dgm:presLayoutVars>
      </dgm:prSet>
      <dgm:spPr/>
    </dgm:pt>
    <dgm:pt modelId="{9FF0D81A-430C-487A-A3D1-C77F6738710B}" type="pres">
      <dgm:prSet presAssocID="{D4E1D0C3-1EDB-437E-B827-BD93B50A5856}" presName="sibTrans" presStyleLbl="sibTrans1D1" presStyleIdx="1" presStyleCnt="7"/>
      <dgm:spPr/>
    </dgm:pt>
    <dgm:pt modelId="{E5536A6C-59B2-4B2E-ADAC-3E607E1207D6}" type="pres">
      <dgm:prSet presAssocID="{D4E1D0C3-1EDB-437E-B827-BD93B50A5856}" presName="connectorText" presStyleLbl="sibTrans1D1" presStyleIdx="1" presStyleCnt="7"/>
      <dgm:spPr/>
    </dgm:pt>
    <dgm:pt modelId="{EA62643E-1774-4BE1-BD0F-E955377121C9}" type="pres">
      <dgm:prSet presAssocID="{312CC360-8862-4283-981A-3CA8ABEF4BD3}" presName="node" presStyleLbl="node1" presStyleIdx="2" presStyleCnt="8">
        <dgm:presLayoutVars>
          <dgm:bulletEnabled val="1"/>
        </dgm:presLayoutVars>
      </dgm:prSet>
      <dgm:spPr/>
    </dgm:pt>
    <dgm:pt modelId="{951552E8-30DF-4649-BEBC-DFE32A649D0F}" type="pres">
      <dgm:prSet presAssocID="{0AAFD533-C198-4831-B0EC-054F1589B80D}" presName="sibTrans" presStyleLbl="sibTrans1D1" presStyleIdx="2" presStyleCnt="7"/>
      <dgm:spPr/>
    </dgm:pt>
    <dgm:pt modelId="{3561FB20-58CF-44B2-AF69-B292D05A4716}" type="pres">
      <dgm:prSet presAssocID="{0AAFD533-C198-4831-B0EC-054F1589B80D}" presName="connectorText" presStyleLbl="sibTrans1D1" presStyleIdx="2" presStyleCnt="7"/>
      <dgm:spPr/>
    </dgm:pt>
    <dgm:pt modelId="{F3F5D6F2-CF93-442F-B5EC-28B15B2E008D}" type="pres">
      <dgm:prSet presAssocID="{7FC32534-862A-4055-8C5C-B5792F3D8E33}" presName="node" presStyleLbl="node1" presStyleIdx="3" presStyleCnt="8">
        <dgm:presLayoutVars>
          <dgm:bulletEnabled val="1"/>
        </dgm:presLayoutVars>
      </dgm:prSet>
      <dgm:spPr/>
    </dgm:pt>
    <dgm:pt modelId="{36A98E8F-B3C1-4CDC-9981-F4DF9A3F0D0C}" type="pres">
      <dgm:prSet presAssocID="{C77DAFA6-1583-4A2E-93E0-8308F3BB00B1}" presName="sibTrans" presStyleLbl="sibTrans1D1" presStyleIdx="3" presStyleCnt="7"/>
      <dgm:spPr/>
    </dgm:pt>
    <dgm:pt modelId="{87F64223-D234-493D-8335-CA2483A5D39D}" type="pres">
      <dgm:prSet presAssocID="{C77DAFA6-1583-4A2E-93E0-8308F3BB00B1}" presName="connectorText" presStyleLbl="sibTrans1D1" presStyleIdx="3" presStyleCnt="7"/>
      <dgm:spPr/>
    </dgm:pt>
    <dgm:pt modelId="{5868CD03-5782-42B9-AFF7-3B2799D23CAB}" type="pres">
      <dgm:prSet presAssocID="{35EC118D-D446-4B5C-8E27-8D1FA2D6D003}" presName="node" presStyleLbl="node1" presStyleIdx="4" presStyleCnt="8">
        <dgm:presLayoutVars>
          <dgm:bulletEnabled val="1"/>
        </dgm:presLayoutVars>
      </dgm:prSet>
      <dgm:spPr/>
    </dgm:pt>
    <dgm:pt modelId="{32D59EF9-C966-464C-8453-53EEBDC1D101}" type="pres">
      <dgm:prSet presAssocID="{B2EAF690-B6BF-4B86-A986-29ED411EEF5B}" presName="sibTrans" presStyleLbl="sibTrans1D1" presStyleIdx="4" presStyleCnt="7"/>
      <dgm:spPr/>
    </dgm:pt>
    <dgm:pt modelId="{A721877E-F3DD-44D8-86C1-A77E34076AF3}" type="pres">
      <dgm:prSet presAssocID="{B2EAF690-B6BF-4B86-A986-29ED411EEF5B}" presName="connectorText" presStyleLbl="sibTrans1D1" presStyleIdx="4" presStyleCnt="7"/>
      <dgm:spPr/>
    </dgm:pt>
    <dgm:pt modelId="{E2F1789D-B781-4D9E-A1DD-B9D99AC0C34E}" type="pres">
      <dgm:prSet presAssocID="{A32F0037-EDDB-4CCA-AC9F-8491DD11773D}" presName="node" presStyleLbl="node1" presStyleIdx="5" presStyleCnt="8">
        <dgm:presLayoutVars>
          <dgm:bulletEnabled val="1"/>
        </dgm:presLayoutVars>
      </dgm:prSet>
      <dgm:spPr/>
    </dgm:pt>
    <dgm:pt modelId="{B793E705-FC96-468A-A366-41CB66FF5F17}" type="pres">
      <dgm:prSet presAssocID="{56960284-E212-41F4-9053-0C0A23CE2124}" presName="sibTrans" presStyleLbl="sibTrans1D1" presStyleIdx="5" presStyleCnt="7"/>
      <dgm:spPr/>
    </dgm:pt>
    <dgm:pt modelId="{5210C616-AB04-47D1-A2BF-F082D32F15CA}" type="pres">
      <dgm:prSet presAssocID="{56960284-E212-41F4-9053-0C0A23CE2124}" presName="connectorText" presStyleLbl="sibTrans1D1" presStyleIdx="5" presStyleCnt="7"/>
      <dgm:spPr/>
    </dgm:pt>
    <dgm:pt modelId="{7144580B-389D-45B3-9D55-B3681F04F9CD}" type="pres">
      <dgm:prSet presAssocID="{BDA62654-2A21-44E2-A5DB-E3D7A677E24F}" presName="node" presStyleLbl="node1" presStyleIdx="6" presStyleCnt="8">
        <dgm:presLayoutVars>
          <dgm:bulletEnabled val="1"/>
        </dgm:presLayoutVars>
      </dgm:prSet>
      <dgm:spPr/>
    </dgm:pt>
    <dgm:pt modelId="{16E9BB5C-239B-44C3-BFF2-50C2E582861B}" type="pres">
      <dgm:prSet presAssocID="{1556A2A0-28CE-44C1-BF16-47919C82978B}" presName="sibTrans" presStyleLbl="sibTrans1D1" presStyleIdx="6" presStyleCnt="7"/>
      <dgm:spPr/>
    </dgm:pt>
    <dgm:pt modelId="{9C163398-E98B-4823-A381-325771F3F249}" type="pres">
      <dgm:prSet presAssocID="{1556A2A0-28CE-44C1-BF16-47919C82978B}" presName="connectorText" presStyleLbl="sibTrans1D1" presStyleIdx="6" presStyleCnt="7"/>
      <dgm:spPr/>
    </dgm:pt>
    <dgm:pt modelId="{1E355556-BCC3-4E89-972E-143FA3DF90DF}" type="pres">
      <dgm:prSet presAssocID="{35086C9F-D575-4545-A12E-4BA2EAE02ECA}" presName="node" presStyleLbl="node1" presStyleIdx="7" presStyleCnt="8">
        <dgm:presLayoutVars>
          <dgm:bulletEnabled val="1"/>
        </dgm:presLayoutVars>
      </dgm:prSet>
      <dgm:spPr/>
    </dgm:pt>
  </dgm:ptLst>
  <dgm:cxnLst>
    <dgm:cxn modelId="{F25B1808-BCF5-4875-B370-6B1CBBC6C4C1}" type="presOf" srcId="{A32F0037-EDDB-4CCA-AC9F-8491DD11773D}" destId="{E2F1789D-B781-4D9E-A1DD-B9D99AC0C34E}" srcOrd="0" destOrd="0" presId="urn:microsoft.com/office/officeart/2016/7/layout/RepeatingBendingProcessNew"/>
    <dgm:cxn modelId="{404F1B16-82C6-4EB0-A744-5AFE7676DB86}" type="presOf" srcId="{01D5880F-8000-44E8-ACCE-7DD44C390EB5}" destId="{F561FA7B-D6AA-4A81-8E43-D11A7E8F99A7}" srcOrd="0" destOrd="0" presId="urn:microsoft.com/office/officeart/2016/7/layout/RepeatingBendingProcessNew"/>
    <dgm:cxn modelId="{B0341C1C-663E-4F8F-AE22-2AAF74528520}" type="presOf" srcId="{0AAFD533-C198-4831-B0EC-054F1589B80D}" destId="{3561FB20-58CF-44B2-AF69-B292D05A4716}" srcOrd="1" destOrd="0" presId="urn:microsoft.com/office/officeart/2016/7/layout/RepeatingBendingProcessNew"/>
    <dgm:cxn modelId="{2BA3AB3C-DF40-4E0A-A7CF-4A72506A5C90}" type="presOf" srcId="{7FC32534-862A-4055-8C5C-B5792F3D8E33}" destId="{F3F5D6F2-CF93-442F-B5EC-28B15B2E008D}" srcOrd="0" destOrd="0" presId="urn:microsoft.com/office/officeart/2016/7/layout/RepeatingBendingProcessNew"/>
    <dgm:cxn modelId="{A8B6D64E-0BBD-46E4-8D7E-20CE0D3478CB}" srcId="{46E99762-514A-4CF7-A00D-1DA8C6DD1BE6}" destId="{35EC118D-D446-4B5C-8E27-8D1FA2D6D003}" srcOrd="4" destOrd="0" parTransId="{A609DB7D-A9F7-4386-9687-6DF630960611}" sibTransId="{B2EAF690-B6BF-4B86-A986-29ED411EEF5B}"/>
    <dgm:cxn modelId="{5690EB55-DA8D-404E-B3EF-80BFF2E9E1FC}" type="presOf" srcId="{B2EAF690-B6BF-4B86-A986-29ED411EEF5B}" destId="{A721877E-F3DD-44D8-86C1-A77E34076AF3}" srcOrd="1" destOrd="0" presId="urn:microsoft.com/office/officeart/2016/7/layout/RepeatingBendingProcessNew"/>
    <dgm:cxn modelId="{758D525D-059C-4E5D-9412-91D07AD128F9}" type="presOf" srcId="{35086C9F-D575-4545-A12E-4BA2EAE02ECA}" destId="{1E355556-BCC3-4E89-972E-143FA3DF90DF}" srcOrd="0" destOrd="0" presId="urn:microsoft.com/office/officeart/2016/7/layout/RepeatingBendingProcessNew"/>
    <dgm:cxn modelId="{92C36967-2BE4-4F13-A727-9553452B85C1}" type="presOf" srcId="{BDA62654-2A21-44E2-A5DB-E3D7A677E24F}" destId="{7144580B-389D-45B3-9D55-B3681F04F9CD}" srcOrd="0" destOrd="0" presId="urn:microsoft.com/office/officeart/2016/7/layout/RepeatingBendingProcessNew"/>
    <dgm:cxn modelId="{2083F56C-2E90-440A-9F1D-D790E5F78243}" type="presOf" srcId="{90F3BDE1-D01B-40F7-9D2D-B58EBE09D741}" destId="{0080567A-0B27-4428-BB6D-4BE61F3AE107}" srcOrd="1" destOrd="0" presId="urn:microsoft.com/office/officeart/2016/7/layout/RepeatingBendingProcessNew"/>
    <dgm:cxn modelId="{706ED677-4118-40E9-B979-DEB3A3484269}" srcId="{46E99762-514A-4CF7-A00D-1DA8C6DD1BE6}" destId="{01D5880F-8000-44E8-ACCE-7DD44C390EB5}" srcOrd="1" destOrd="0" parTransId="{FEA5D6B7-758A-435B-B960-D9E84A20C8F2}" sibTransId="{D4E1D0C3-1EDB-437E-B827-BD93B50A5856}"/>
    <dgm:cxn modelId="{56257E93-8BFB-46A4-98C0-A2E0FEC6EB8B}" type="presOf" srcId="{D4E1D0C3-1EDB-437E-B827-BD93B50A5856}" destId="{9FF0D81A-430C-487A-A3D1-C77F6738710B}" srcOrd="0" destOrd="0" presId="urn:microsoft.com/office/officeart/2016/7/layout/RepeatingBendingProcessNew"/>
    <dgm:cxn modelId="{60D93D95-EEEF-4E10-984B-F6D133D7A8C7}" srcId="{46E99762-514A-4CF7-A00D-1DA8C6DD1BE6}" destId="{A3074ED0-3A95-4DA8-A932-2339F3226643}" srcOrd="0" destOrd="0" parTransId="{24626B81-4FB4-41EC-996C-220EF13E4410}" sibTransId="{90F3BDE1-D01B-40F7-9D2D-B58EBE09D741}"/>
    <dgm:cxn modelId="{7AD2279B-7120-46D4-B2B0-1361A4F098C1}" type="presOf" srcId="{C77DAFA6-1583-4A2E-93E0-8308F3BB00B1}" destId="{87F64223-D234-493D-8335-CA2483A5D39D}" srcOrd="1" destOrd="0" presId="urn:microsoft.com/office/officeart/2016/7/layout/RepeatingBendingProcessNew"/>
    <dgm:cxn modelId="{E3B5549D-D6ED-416D-BAE6-62CBC4594CCB}" srcId="{46E99762-514A-4CF7-A00D-1DA8C6DD1BE6}" destId="{35086C9F-D575-4545-A12E-4BA2EAE02ECA}" srcOrd="7" destOrd="0" parTransId="{22CABB7C-7127-4A0A-9F76-42457D7DC6EF}" sibTransId="{29B57F88-498B-4A36-89E6-72BBFA0B71B9}"/>
    <dgm:cxn modelId="{A5DECEA3-487A-4695-A42E-69E5BD5B6D02}" type="presOf" srcId="{1556A2A0-28CE-44C1-BF16-47919C82978B}" destId="{9C163398-E98B-4823-A381-325771F3F249}" srcOrd="1" destOrd="0" presId="urn:microsoft.com/office/officeart/2016/7/layout/RepeatingBendingProcessNew"/>
    <dgm:cxn modelId="{E02DF7A3-6B5C-42A5-95E2-03589431D050}" type="presOf" srcId="{56960284-E212-41F4-9053-0C0A23CE2124}" destId="{B793E705-FC96-468A-A366-41CB66FF5F17}" srcOrd="0" destOrd="0" presId="urn:microsoft.com/office/officeart/2016/7/layout/RepeatingBendingProcessNew"/>
    <dgm:cxn modelId="{26124BB0-61E9-43F2-AE8E-36D1D9699E21}" type="presOf" srcId="{46E99762-514A-4CF7-A00D-1DA8C6DD1BE6}" destId="{A996343C-BFCA-4188-8BD1-64D5574BE19E}" srcOrd="0" destOrd="0" presId="urn:microsoft.com/office/officeart/2016/7/layout/RepeatingBendingProcessNew"/>
    <dgm:cxn modelId="{2D9A73B0-C0BD-4861-978C-0A54B09F0A42}" srcId="{46E99762-514A-4CF7-A00D-1DA8C6DD1BE6}" destId="{A32F0037-EDDB-4CCA-AC9F-8491DD11773D}" srcOrd="5" destOrd="0" parTransId="{83C3679A-7AC4-4F25-816F-0E9612EF9292}" sibTransId="{56960284-E212-41F4-9053-0C0A23CE2124}"/>
    <dgm:cxn modelId="{1873A7BA-C532-49EB-96FA-99DB1298AFB3}" type="presOf" srcId="{56960284-E212-41F4-9053-0C0A23CE2124}" destId="{5210C616-AB04-47D1-A2BF-F082D32F15CA}" srcOrd="1" destOrd="0" presId="urn:microsoft.com/office/officeart/2016/7/layout/RepeatingBendingProcessNew"/>
    <dgm:cxn modelId="{18F375C9-B6DC-49D3-928B-54984BB62860}" type="presOf" srcId="{35EC118D-D446-4B5C-8E27-8D1FA2D6D003}" destId="{5868CD03-5782-42B9-AFF7-3B2799D23CAB}" srcOrd="0" destOrd="0" presId="urn:microsoft.com/office/officeart/2016/7/layout/RepeatingBendingProcessNew"/>
    <dgm:cxn modelId="{4E289ACA-642E-4CCC-A41E-1BCA47F3E158}" type="presOf" srcId="{90F3BDE1-D01B-40F7-9D2D-B58EBE09D741}" destId="{F5C51070-C8EF-40CB-A6A1-86E2089EE861}" srcOrd="0" destOrd="0" presId="urn:microsoft.com/office/officeart/2016/7/layout/RepeatingBendingProcessNew"/>
    <dgm:cxn modelId="{596B0ACB-0B9A-4F74-B5B5-33DA1B99790D}" type="presOf" srcId="{1556A2A0-28CE-44C1-BF16-47919C82978B}" destId="{16E9BB5C-239B-44C3-BFF2-50C2E582861B}" srcOrd="0" destOrd="0" presId="urn:microsoft.com/office/officeart/2016/7/layout/RepeatingBendingProcessNew"/>
    <dgm:cxn modelId="{F4AA0DCE-6754-4266-B5B2-B0AA04E24AE9}" type="presOf" srcId="{D4E1D0C3-1EDB-437E-B827-BD93B50A5856}" destId="{E5536A6C-59B2-4B2E-ADAC-3E607E1207D6}" srcOrd="1" destOrd="0" presId="urn:microsoft.com/office/officeart/2016/7/layout/RepeatingBendingProcessNew"/>
    <dgm:cxn modelId="{97C08BD0-56AB-4142-9962-95BCF0AC9E28}" type="presOf" srcId="{A3074ED0-3A95-4DA8-A932-2339F3226643}" destId="{4EB39658-4963-41FF-B2EA-983E731B61EC}" srcOrd="0" destOrd="0" presId="urn:microsoft.com/office/officeart/2016/7/layout/RepeatingBendingProcessNew"/>
    <dgm:cxn modelId="{CBB820D1-3CC2-462C-B1BF-F2F352C40CDF}" type="presOf" srcId="{B2EAF690-B6BF-4B86-A986-29ED411EEF5B}" destId="{32D59EF9-C966-464C-8453-53EEBDC1D101}" srcOrd="0" destOrd="0" presId="urn:microsoft.com/office/officeart/2016/7/layout/RepeatingBendingProcessNew"/>
    <dgm:cxn modelId="{671833D7-91FA-4F0E-8918-B9188A0C3AA9}" srcId="{46E99762-514A-4CF7-A00D-1DA8C6DD1BE6}" destId="{BDA62654-2A21-44E2-A5DB-E3D7A677E24F}" srcOrd="6" destOrd="0" parTransId="{573EAD71-E9A6-4807-94AB-6498AE09A60A}" sibTransId="{1556A2A0-28CE-44C1-BF16-47919C82978B}"/>
    <dgm:cxn modelId="{C1AAD1E2-0594-445A-B57F-544B6F0285DB}" type="presOf" srcId="{0AAFD533-C198-4831-B0EC-054F1589B80D}" destId="{951552E8-30DF-4649-BEBC-DFE32A649D0F}" srcOrd="0" destOrd="0" presId="urn:microsoft.com/office/officeart/2016/7/layout/RepeatingBendingProcessNew"/>
    <dgm:cxn modelId="{C7947AF3-3770-4DF6-94F0-932B193809C6}" srcId="{46E99762-514A-4CF7-A00D-1DA8C6DD1BE6}" destId="{312CC360-8862-4283-981A-3CA8ABEF4BD3}" srcOrd="2" destOrd="0" parTransId="{BB77323E-A9AD-48AA-843B-9F486DA8D7DE}" sibTransId="{0AAFD533-C198-4831-B0EC-054F1589B80D}"/>
    <dgm:cxn modelId="{3C6F9BF4-CFD3-4C3D-80C6-24D4A76FDA32}" srcId="{46E99762-514A-4CF7-A00D-1DA8C6DD1BE6}" destId="{7FC32534-862A-4055-8C5C-B5792F3D8E33}" srcOrd="3" destOrd="0" parTransId="{3AF8DAE9-201F-48D8-A43E-680C71589506}" sibTransId="{C77DAFA6-1583-4A2E-93E0-8308F3BB00B1}"/>
    <dgm:cxn modelId="{A1BF0AF7-2152-48D0-81C3-05D69CF88AF4}" type="presOf" srcId="{C77DAFA6-1583-4A2E-93E0-8308F3BB00B1}" destId="{36A98E8F-B3C1-4CDC-9981-F4DF9A3F0D0C}" srcOrd="0" destOrd="0" presId="urn:microsoft.com/office/officeart/2016/7/layout/RepeatingBendingProcessNew"/>
    <dgm:cxn modelId="{77C4B2F9-52B8-4A18-A870-FD0CD325E0E0}" type="presOf" srcId="{312CC360-8862-4283-981A-3CA8ABEF4BD3}" destId="{EA62643E-1774-4BE1-BD0F-E955377121C9}" srcOrd="0" destOrd="0" presId="urn:microsoft.com/office/officeart/2016/7/layout/RepeatingBendingProcessNew"/>
    <dgm:cxn modelId="{8B9081F5-11B3-4904-B380-4C39A75825D9}" type="presParOf" srcId="{A996343C-BFCA-4188-8BD1-64D5574BE19E}" destId="{4EB39658-4963-41FF-B2EA-983E731B61EC}" srcOrd="0" destOrd="0" presId="urn:microsoft.com/office/officeart/2016/7/layout/RepeatingBendingProcessNew"/>
    <dgm:cxn modelId="{7F188B8B-ACB4-46F6-AC5B-88855F0688F4}" type="presParOf" srcId="{A996343C-BFCA-4188-8BD1-64D5574BE19E}" destId="{F5C51070-C8EF-40CB-A6A1-86E2089EE861}" srcOrd="1" destOrd="0" presId="urn:microsoft.com/office/officeart/2016/7/layout/RepeatingBendingProcessNew"/>
    <dgm:cxn modelId="{FB3F2754-713F-4DB9-824F-0C27D55ED7A0}" type="presParOf" srcId="{F5C51070-C8EF-40CB-A6A1-86E2089EE861}" destId="{0080567A-0B27-4428-BB6D-4BE61F3AE107}" srcOrd="0" destOrd="0" presId="urn:microsoft.com/office/officeart/2016/7/layout/RepeatingBendingProcessNew"/>
    <dgm:cxn modelId="{A1C1C313-2D14-4239-8C26-2E586CA1D487}" type="presParOf" srcId="{A996343C-BFCA-4188-8BD1-64D5574BE19E}" destId="{F561FA7B-D6AA-4A81-8E43-D11A7E8F99A7}" srcOrd="2" destOrd="0" presId="urn:microsoft.com/office/officeart/2016/7/layout/RepeatingBendingProcessNew"/>
    <dgm:cxn modelId="{AA6D7068-D92E-4AE5-AC21-08EB72236ECE}" type="presParOf" srcId="{A996343C-BFCA-4188-8BD1-64D5574BE19E}" destId="{9FF0D81A-430C-487A-A3D1-C77F6738710B}" srcOrd="3" destOrd="0" presId="urn:microsoft.com/office/officeart/2016/7/layout/RepeatingBendingProcessNew"/>
    <dgm:cxn modelId="{7AD4D751-9265-4EAF-B9D0-AE66A0F51073}" type="presParOf" srcId="{9FF0D81A-430C-487A-A3D1-C77F6738710B}" destId="{E5536A6C-59B2-4B2E-ADAC-3E607E1207D6}" srcOrd="0" destOrd="0" presId="urn:microsoft.com/office/officeart/2016/7/layout/RepeatingBendingProcessNew"/>
    <dgm:cxn modelId="{0F86FD93-2FA2-4177-B54B-592B954E283E}" type="presParOf" srcId="{A996343C-BFCA-4188-8BD1-64D5574BE19E}" destId="{EA62643E-1774-4BE1-BD0F-E955377121C9}" srcOrd="4" destOrd="0" presId="urn:microsoft.com/office/officeart/2016/7/layout/RepeatingBendingProcessNew"/>
    <dgm:cxn modelId="{56EA93C7-CF73-40F5-AE45-7B4221D8279E}" type="presParOf" srcId="{A996343C-BFCA-4188-8BD1-64D5574BE19E}" destId="{951552E8-30DF-4649-BEBC-DFE32A649D0F}" srcOrd="5" destOrd="0" presId="urn:microsoft.com/office/officeart/2016/7/layout/RepeatingBendingProcessNew"/>
    <dgm:cxn modelId="{49EDB116-AC3F-492A-BA16-1A08312B4D44}" type="presParOf" srcId="{951552E8-30DF-4649-BEBC-DFE32A649D0F}" destId="{3561FB20-58CF-44B2-AF69-B292D05A4716}" srcOrd="0" destOrd="0" presId="urn:microsoft.com/office/officeart/2016/7/layout/RepeatingBendingProcessNew"/>
    <dgm:cxn modelId="{596CDA5E-0CED-465A-AF48-F67418688FD8}" type="presParOf" srcId="{A996343C-BFCA-4188-8BD1-64D5574BE19E}" destId="{F3F5D6F2-CF93-442F-B5EC-28B15B2E008D}" srcOrd="6" destOrd="0" presId="urn:microsoft.com/office/officeart/2016/7/layout/RepeatingBendingProcessNew"/>
    <dgm:cxn modelId="{A9303082-FDB5-4A7C-897B-7DF5110BD9E8}" type="presParOf" srcId="{A996343C-BFCA-4188-8BD1-64D5574BE19E}" destId="{36A98E8F-B3C1-4CDC-9981-F4DF9A3F0D0C}" srcOrd="7" destOrd="0" presId="urn:microsoft.com/office/officeart/2016/7/layout/RepeatingBendingProcessNew"/>
    <dgm:cxn modelId="{CBCED063-8F4A-4610-8780-8768C92A5E32}" type="presParOf" srcId="{36A98E8F-B3C1-4CDC-9981-F4DF9A3F0D0C}" destId="{87F64223-D234-493D-8335-CA2483A5D39D}" srcOrd="0" destOrd="0" presId="urn:microsoft.com/office/officeart/2016/7/layout/RepeatingBendingProcessNew"/>
    <dgm:cxn modelId="{FAE06D89-4F63-40B6-9D5D-C923A10C8D9F}" type="presParOf" srcId="{A996343C-BFCA-4188-8BD1-64D5574BE19E}" destId="{5868CD03-5782-42B9-AFF7-3B2799D23CAB}" srcOrd="8" destOrd="0" presId="urn:microsoft.com/office/officeart/2016/7/layout/RepeatingBendingProcessNew"/>
    <dgm:cxn modelId="{41975539-7D34-4C67-BA8C-47BDB444C293}" type="presParOf" srcId="{A996343C-BFCA-4188-8BD1-64D5574BE19E}" destId="{32D59EF9-C966-464C-8453-53EEBDC1D101}" srcOrd="9" destOrd="0" presId="urn:microsoft.com/office/officeart/2016/7/layout/RepeatingBendingProcessNew"/>
    <dgm:cxn modelId="{1671CC75-AF31-4DDB-93D3-DFCB8A6DE5B5}" type="presParOf" srcId="{32D59EF9-C966-464C-8453-53EEBDC1D101}" destId="{A721877E-F3DD-44D8-86C1-A77E34076AF3}" srcOrd="0" destOrd="0" presId="urn:microsoft.com/office/officeart/2016/7/layout/RepeatingBendingProcessNew"/>
    <dgm:cxn modelId="{FFE39BC7-14D2-43AD-B44F-F93A50F8FDB8}" type="presParOf" srcId="{A996343C-BFCA-4188-8BD1-64D5574BE19E}" destId="{E2F1789D-B781-4D9E-A1DD-B9D99AC0C34E}" srcOrd="10" destOrd="0" presId="urn:microsoft.com/office/officeart/2016/7/layout/RepeatingBendingProcessNew"/>
    <dgm:cxn modelId="{4ED76D12-2238-4C4D-9543-3BFE302AEFEB}" type="presParOf" srcId="{A996343C-BFCA-4188-8BD1-64D5574BE19E}" destId="{B793E705-FC96-468A-A366-41CB66FF5F17}" srcOrd="11" destOrd="0" presId="urn:microsoft.com/office/officeart/2016/7/layout/RepeatingBendingProcessNew"/>
    <dgm:cxn modelId="{4C58EA30-ECF9-43AB-9D0E-1D7AEADBC0E7}" type="presParOf" srcId="{B793E705-FC96-468A-A366-41CB66FF5F17}" destId="{5210C616-AB04-47D1-A2BF-F082D32F15CA}" srcOrd="0" destOrd="0" presId="urn:microsoft.com/office/officeart/2016/7/layout/RepeatingBendingProcessNew"/>
    <dgm:cxn modelId="{D15D64F8-25CB-4E57-B88F-9EE3B74E4B15}" type="presParOf" srcId="{A996343C-BFCA-4188-8BD1-64D5574BE19E}" destId="{7144580B-389D-45B3-9D55-B3681F04F9CD}" srcOrd="12" destOrd="0" presId="urn:microsoft.com/office/officeart/2016/7/layout/RepeatingBendingProcessNew"/>
    <dgm:cxn modelId="{C0E44E67-623E-43BB-A376-BBBDF605A04B}" type="presParOf" srcId="{A996343C-BFCA-4188-8BD1-64D5574BE19E}" destId="{16E9BB5C-239B-44C3-BFF2-50C2E582861B}" srcOrd="13" destOrd="0" presId="urn:microsoft.com/office/officeart/2016/7/layout/RepeatingBendingProcessNew"/>
    <dgm:cxn modelId="{C9DA9027-13CE-4F33-A27A-737A6032E072}" type="presParOf" srcId="{16E9BB5C-239B-44C3-BFF2-50C2E582861B}" destId="{9C163398-E98B-4823-A381-325771F3F249}" srcOrd="0" destOrd="0" presId="urn:microsoft.com/office/officeart/2016/7/layout/RepeatingBendingProcessNew"/>
    <dgm:cxn modelId="{32D8470E-729C-4CB3-B77D-92A5E4088664}" type="presParOf" srcId="{A996343C-BFCA-4188-8BD1-64D5574BE19E}" destId="{1E355556-BCC3-4E89-972E-143FA3DF90DF}" srcOrd="14" destOrd="0" presId="urn:microsoft.com/office/officeart/2016/7/layout/RepeatingBendingProcessNew"/>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0D5F00E-360F-49DA-879E-2E857F8CDF10}" type="doc">
      <dgm:prSet loTypeId="urn:microsoft.com/office/officeart/2016/7/layout/RepeatingBendingProcessNew" loCatId="process" qsTypeId="urn:microsoft.com/office/officeart/2005/8/quickstyle/simple1" qsCatId="simple" csTypeId="urn:microsoft.com/office/officeart/2005/8/colors/accent1_2" csCatId="accent1" phldr="1"/>
      <dgm:spPr/>
      <dgm:t>
        <a:bodyPr/>
        <a:lstStyle/>
        <a:p>
          <a:endParaRPr lang="en-US"/>
        </a:p>
      </dgm:t>
    </dgm:pt>
    <dgm:pt modelId="{EAFD9756-49F3-4F8E-B1B3-3D63BE4A191F}">
      <dgm:prSet/>
      <dgm:spPr>
        <a:solidFill>
          <a:srgbClr val="767171"/>
        </a:solidFill>
      </dgm:spPr>
      <dgm:t>
        <a:bodyPr/>
        <a:lstStyle/>
        <a:p>
          <a:r>
            <a:rPr lang="en-US" dirty="0">
              <a:latin typeface="Franklin Gothic Medium" panose="020B0603020102020204" pitchFamily="34" charset="0"/>
            </a:rPr>
            <a:t>Decision IR needed</a:t>
          </a:r>
        </a:p>
      </dgm:t>
    </dgm:pt>
    <dgm:pt modelId="{61E7147E-34CC-4B9B-8600-54F6AE25C788}" type="parTrans" cxnId="{C72A8FBE-7DC9-4F58-AFFF-68F6E3D859A0}">
      <dgm:prSet/>
      <dgm:spPr/>
      <dgm:t>
        <a:bodyPr/>
        <a:lstStyle/>
        <a:p>
          <a:endParaRPr lang="en-US"/>
        </a:p>
      </dgm:t>
    </dgm:pt>
    <dgm:pt modelId="{B3EA17D5-6D42-4D48-851D-A9ABDC8ADCD1}" type="sibTrans" cxnId="{C72A8FBE-7DC9-4F58-AFFF-68F6E3D859A0}">
      <dgm:prSet/>
      <dgm:spPr/>
      <dgm:t>
        <a:bodyPr/>
        <a:lstStyle/>
        <a:p>
          <a:endParaRPr lang="en-US"/>
        </a:p>
      </dgm:t>
    </dgm:pt>
    <dgm:pt modelId="{BD9FAEDD-BB4B-4B0F-A7D8-C41EAD4A9BDD}">
      <dgm:prSet/>
      <dgm:spPr>
        <a:solidFill>
          <a:srgbClr val="767171"/>
        </a:solidFill>
      </dgm:spPr>
      <dgm:t>
        <a:bodyPr/>
        <a:lstStyle/>
        <a:p>
          <a:r>
            <a:rPr lang="en-US" dirty="0">
              <a:latin typeface="Franklin Gothic Medium" panose="020B0603020102020204" pitchFamily="34" charset="0"/>
            </a:rPr>
            <a:t>Push button on smartphone app, connects directly to on-call radiologist </a:t>
          </a:r>
        </a:p>
      </dgm:t>
    </dgm:pt>
    <dgm:pt modelId="{9F2FFB1B-7E52-48E6-9FD2-3657550D82EC}" type="parTrans" cxnId="{F6F33DB4-8D20-4221-AC40-7BAF47CAD1DE}">
      <dgm:prSet/>
      <dgm:spPr/>
      <dgm:t>
        <a:bodyPr/>
        <a:lstStyle/>
        <a:p>
          <a:endParaRPr lang="en-US"/>
        </a:p>
      </dgm:t>
    </dgm:pt>
    <dgm:pt modelId="{70B2F579-0486-4C93-94F6-F374D971DDA9}" type="sibTrans" cxnId="{F6F33DB4-8D20-4221-AC40-7BAF47CAD1DE}">
      <dgm:prSet/>
      <dgm:spPr/>
      <dgm:t>
        <a:bodyPr/>
        <a:lstStyle/>
        <a:p>
          <a:endParaRPr lang="en-US"/>
        </a:p>
      </dgm:t>
    </dgm:pt>
    <dgm:pt modelId="{05DEF686-7C3E-45E5-84CE-C6F487FBDF44}">
      <dgm:prSet/>
      <dgm:spPr>
        <a:solidFill>
          <a:srgbClr val="CB6D6B"/>
        </a:solidFill>
      </dgm:spPr>
      <dgm:t>
        <a:bodyPr/>
        <a:lstStyle/>
        <a:p>
          <a:r>
            <a:rPr lang="en-US" dirty="0">
              <a:solidFill>
                <a:schemeClr val="bg1"/>
              </a:solidFill>
              <a:latin typeface="Franklin Gothic Medium" panose="020B0603020102020204" pitchFamily="34" charset="0"/>
            </a:rPr>
            <a:t>Films available in app on smartphone (high-quality CT, CTA, MRI, etc.)</a:t>
          </a:r>
        </a:p>
      </dgm:t>
    </dgm:pt>
    <dgm:pt modelId="{BDAD4D96-0F7E-43F0-A01F-755A41250251}" type="parTrans" cxnId="{4E2BF257-2A06-42F1-8A7B-4D247BA48B90}">
      <dgm:prSet/>
      <dgm:spPr/>
      <dgm:t>
        <a:bodyPr/>
        <a:lstStyle/>
        <a:p>
          <a:endParaRPr lang="en-US"/>
        </a:p>
      </dgm:t>
    </dgm:pt>
    <dgm:pt modelId="{833BB016-8805-4197-903B-A64290645CCD}" type="sibTrans" cxnId="{4E2BF257-2A06-42F1-8A7B-4D247BA48B90}">
      <dgm:prSet/>
      <dgm:spPr/>
      <dgm:t>
        <a:bodyPr/>
        <a:lstStyle/>
        <a:p>
          <a:endParaRPr lang="en-US"/>
        </a:p>
      </dgm:t>
    </dgm:pt>
    <dgm:pt modelId="{C7191A80-3360-4A6E-9312-470ACBD35108}">
      <dgm:prSet/>
      <dgm:spPr>
        <a:solidFill>
          <a:srgbClr val="767171"/>
        </a:solidFill>
      </dgm:spPr>
      <dgm:t>
        <a:bodyPr/>
        <a:lstStyle/>
        <a:p>
          <a:r>
            <a:rPr lang="en-US" dirty="0">
              <a:latin typeface="Franklin Gothic Medium" panose="020B0603020102020204" pitchFamily="34" charset="0"/>
            </a:rPr>
            <a:t>Radiologist pushes button, IR staff notified via app</a:t>
          </a:r>
        </a:p>
      </dgm:t>
    </dgm:pt>
    <dgm:pt modelId="{EEA4BECD-82A8-4610-B1C9-69C655D690D9}" type="parTrans" cxnId="{5C7236AC-1348-43F0-9068-8F374F098B55}">
      <dgm:prSet/>
      <dgm:spPr/>
      <dgm:t>
        <a:bodyPr/>
        <a:lstStyle/>
        <a:p>
          <a:endParaRPr lang="en-US"/>
        </a:p>
      </dgm:t>
    </dgm:pt>
    <dgm:pt modelId="{A2BB1FAB-D4D1-493E-9A33-51F506F5650E}" type="sibTrans" cxnId="{5C7236AC-1348-43F0-9068-8F374F098B55}">
      <dgm:prSet/>
      <dgm:spPr/>
      <dgm:t>
        <a:bodyPr/>
        <a:lstStyle/>
        <a:p>
          <a:endParaRPr lang="en-US"/>
        </a:p>
      </dgm:t>
    </dgm:pt>
    <dgm:pt modelId="{F6308E5A-3A64-4C6C-B061-DEFFABFF49E4}">
      <dgm:prSet/>
      <dgm:spPr>
        <a:solidFill>
          <a:srgbClr val="767171"/>
        </a:solidFill>
      </dgm:spPr>
      <dgm:t>
        <a:bodyPr/>
        <a:lstStyle/>
        <a:p>
          <a:r>
            <a:rPr lang="en-US" dirty="0">
              <a:latin typeface="Franklin Gothic Medium" panose="020B0603020102020204" pitchFamily="34" charset="0"/>
            </a:rPr>
            <a:t>Staff leaves 15 minutes after agreement and takes patient to IR </a:t>
          </a:r>
        </a:p>
      </dgm:t>
    </dgm:pt>
    <dgm:pt modelId="{4CED22CE-CFA1-4EE2-ACEC-24D652ECC4D2}" type="parTrans" cxnId="{1BEC7ACF-1CAD-4650-A426-A8D4C0F1193D}">
      <dgm:prSet/>
      <dgm:spPr/>
      <dgm:t>
        <a:bodyPr/>
        <a:lstStyle/>
        <a:p>
          <a:endParaRPr lang="en-US"/>
        </a:p>
      </dgm:t>
    </dgm:pt>
    <dgm:pt modelId="{22A97433-B94B-4166-80E3-2601A80F3025}" type="sibTrans" cxnId="{1BEC7ACF-1CAD-4650-A426-A8D4C0F1193D}">
      <dgm:prSet/>
      <dgm:spPr/>
      <dgm:t>
        <a:bodyPr/>
        <a:lstStyle/>
        <a:p>
          <a:endParaRPr lang="en-US"/>
        </a:p>
      </dgm:t>
    </dgm:pt>
    <dgm:pt modelId="{84245955-C72F-462A-8080-F10B59D020ED}" type="pres">
      <dgm:prSet presAssocID="{40D5F00E-360F-49DA-879E-2E857F8CDF10}" presName="Name0" presStyleCnt="0">
        <dgm:presLayoutVars>
          <dgm:dir/>
          <dgm:resizeHandles val="exact"/>
        </dgm:presLayoutVars>
      </dgm:prSet>
      <dgm:spPr/>
    </dgm:pt>
    <dgm:pt modelId="{A3EB28B2-9D8E-485B-8B65-771A8BDD9498}" type="pres">
      <dgm:prSet presAssocID="{05DEF686-7C3E-45E5-84CE-C6F487FBDF44}" presName="node" presStyleLbl="node1" presStyleIdx="0" presStyleCnt="5">
        <dgm:presLayoutVars>
          <dgm:bulletEnabled val="1"/>
        </dgm:presLayoutVars>
      </dgm:prSet>
      <dgm:spPr/>
    </dgm:pt>
    <dgm:pt modelId="{94F737CA-11A1-43A4-ABB5-5FF6BCFFAD91}" type="pres">
      <dgm:prSet presAssocID="{833BB016-8805-4197-903B-A64290645CCD}" presName="sibTrans" presStyleLbl="sibTrans1D1" presStyleIdx="0" presStyleCnt="4"/>
      <dgm:spPr/>
    </dgm:pt>
    <dgm:pt modelId="{AB4C3875-6C81-4038-920A-E722B68297A3}" type="pres">
      <dgm:prSet presAssocID="{833BB016-8805-4197-903B-A64290645CCD}" presName="connectorText" presStyleLbl="sibTrans1D1" presStyleIdx="0" presStyleCnt="4"/>
      <dgm:spPr/>
    </dgm:pt>
    <dgm:pt modelId="{AECB0630-D5FE-43CB-92BB-962D60613135}" type="pres">
      <dgm:prSet presAssocID="{EAFD9756-49F3-4F8E-B1B3-3D63BE4A191F}" presName="node" presStyleLbl="node1" presStyleIdx="1" presStyleCnt="5">
        <dgm:presLayoutVars>
          <dgm:bulletEnabled val="1"/>
        </dgm:presLayoutVars>
      </dgm:prSet>
      <dgm:spPr/>
    </dgm:pt>
    <dgm:pt modelId="{A4ADB839-1849-40C4-93A4-557DADC8BA12}" type="pres">
      <dgm:prSet presAssocID="{B3EA17D5-6D42-4D48-851D-A9ABDC8ADCD1}" presName="sibTrans" presStyleLbl="sibTrans1D1" presStyleIdx="1" presStyleCnt="4"/>
      <dgm:spPr/>
    </dgm:pt>
    <dgm:pt modelId="{03E74926-60B4-4687-81C4-602CBC965919}" type="pres">
      <dgm:prSet presAssocID="{B3EA17D5-6D42-4D48-851D-A9ABDC8ADCD1}" presName="connectorText" presStyleLbl="sibTrans1D1" presStyleIdx="1" presStyleCnt="4"/>
      <dgm:spPr/>
    </dgm:pt>
    <dgm:pt modelId="{EE3D3C2E-46F2-47CB-B4D1-F90D4B29CD5D}" type="pres">
      <dgm:prSet presAssocID="{BD9FAEDD-BB4B-4B0F-A7D8-C41EAD4A9BDD}" presName="node" presStyleLbl="node1" presStyleIdx="2" presStyleCnt="5">
        <dgm:presLayoutVars>
          <dgm:bulletEnabled val="1"/>
        </dgm:presLayoutVars>
      </dgm:prSet>
      <dgm:spPr/>
    </dgm:pt>
    <dgm:pt modelId="{A7CD7773-9315-4D13-AFDF-96111E504AFE}" type="pres">
      <dgm:prSet presAssocID="{70B2F579-0486-4C93-94F6-F374D971DDA9}" presName="sibTrans" presStyleLbl="sibTrans1D1" presStyleIdx="2" presStyleCnt="4"/>
      <dgm:spPr/>
    </dgm:pt>
    <dgm:pt modelId="{6E13237C-5486-4D1A-9A8E-DF2C8900FC1F}" type="pres">
      <dgm:prSet presAssocID="{70B2F579-0486-4C93-94F6-F374D971DDA9}" presName="connectorText" presStyleLbl="sibTrans1D1" presStyleIdx="2" presStyleCnt="4"/>
      <dgm:spPr/>
    </dgm:pt>
    <dgm:pt modelId="{FCD3DF0C-970B-476F-90C2-8A0CC05A7C26}" type="pres">
      <dgm:prSet presAssocID="{C7191A80-3360-4A6E-9312-470ACBD35108}" presName="node" presStyleLbl="node1" presStyleIdx="3" presStyleCnt="5">
        <dgm:presLayoutVars>
          <dgm:bulletEnabled val="1"/>
        </dgm:presLayoutVars>
      </dgm:prSet>
      <dgm:spPr/>
    </dgm:pt>
    <dgm:pt modelId="{E3B52BBA-E115-490F-88C1-21C517427EFA}" type="pres">
      <dgm:prSet presAssocID="{A2BB1FAB-D4D1-493E-9A33-51F506F5650E}" presName="sibTrans" presStyleLbl="sibTrans1D1" presStyleIdx="3" presStyleCnt="4"/>
      <dgm:spPr/>
    </dgm:pt>
    <dgm:pt modelId="{869B75C8-380E-42B1-BBE5-FEB0466A73EC}" type="pres">
      <dgm:prSet presAssocID="{A2BB1FAB-D4D1-493E-9A33-51F506F5650E}" presName="connectorText" presStyleLbl="sibTrans1D1" presStyleIdx="3" presStyleCnt="4"/>
      <dgm:spPr/>
    </dgm:pt>
    <dgm:pt modelId="{D2FF8021-E63E-4403-9B92-ABE2E1B42CDA}" type="pres">
      <dgm:prSet presAssocID="{F6308E5A-3A64-4C6C-B061-DEFFABFF49E4}" presName="node" presStyleLbl="node1" presStyleIdx="4" presStyleCnt="5">
        <dgm:presLayoutVars>
          <dgm:bulletEnabled val="1"/>
        </dgm:presLayoutVars>
      </dgm:prSet>
      <dgm:spPr/>
    </dgm:pt>
  </dgm:ptLst>
  <dgm:cxnLst>
    <dgm:cxn modelId="{A109FA02-AE9B-2A41-8403-7F41A5528F59}" type="presOf" srcId="{F6308E5A-3A64-4C6C-B061-DEFFABFF49E4}" destId="{D2FF8021-E63E-4403-9B92-ABE2E1B42CDA}" srcOrd="0" destOrd="0" presId="urn:microsoft.com/office/officeart/2016/7/layout/RepeatingBendingProcessNew"/>
    <dgm:cxn modelId="{BFE32F17-BEC7-E74A-8584-220D84BF1020}" type="presOf" srcId="{B3EA17D5-6D42-4D48-851D-A9ABDC8ADCD1}" destId="{03E74926-60B4-4687-81C4-602CBC965919}" srcOrd="1" destOrd="0" presId="urn:microsoft.com/office/officeart/2016/7/layout/RepeatingBendingProcessNew"/>
    <dgm:cxn modelId="{56716A2D-295D-8B4B-9C94-1A9FC1826C33}" type="presOf" srcId="{70B2F579-0486-4C93-94F6-F374D971DDA9}" destId="{6E13237C-5486-4D1A-9A8E-DF2C8900FC1F}" srcOrd="1" destOrd="0" presId="urn:microsoft.com/office/officeart/2016/7/layout/RepeatingBendingProcessNew"/>
    <dgm:cxn modelId="{BC723C3C-8C34-41BF-94F0-0602A6F74767}" type="presOf" srcId="{40D5F00E-360F-49DA-879E-2E857F8CDF10}" destId="{84245955-C72F-462A-8080-F10B59D020ED}" srcOrd="0" destOrd="0" presId="urn:microsoft.com/office/officeart/2016/7/layout/RepeatingBendingProcessNew"/>
    <dgm:cxn modelId="{7210414F-1C5A-4446-B7E9-469DE50FD6B6}" type="presOf" srcId="{833BB016-8805-4197-903B-A64290645CCD}" destId="{AB4C3875-6C81-4038-920A-E722B68297A3}" srcOrd="1" destOrd="0" presId="urn:microsoft.com/office/officeart/2016/7/layout/RepeatingBendingProcessNew"/>
    <dgm:cxn modelId="{4E2BF257-2A06-42F1-8A7B-4D247BA48B90}" srcId="{40D5F00E-360F-49DA-879E-2E857F8CDF10}" destId="{05DEF686-7C3E-45E5-84CE-C6F487FBDF44}" srcOrd="0" destOrd="0" parTransId="{BDAD4D96-0F7E-43F0-A01F-755A41250251}" sibTransId="{833BB016-8805-4197-903B-A64290645CCD}"/>
    <dgm:cxn modelId="{FDE2AB80-CDB7-FA4C-BD23-24C0D0A82624}" type="presOf" srcId="{05DEF686-7C3E-45E5-84CE-C6F487FBDF44}" destId="{A3EB28B2-9D8E-485B-8B65-771A8BDD9498}" srcOrd="0" destOrd="0" presId="urn:microsoft.com/office/officeart/2016/7/layout/RepeatingBendingProcessNew"/>
    <dgm:cxn modelId="{CB101282-72A8-9E43-8763-87A0BE1F793C}" type="presOf" srcId="{70B2F579-0486-4C93-94F6-F374D971DDA9}" destId="{A7CD7773-9315-4D13-AFDF-96111E504AFE}" srcOrd="0" destOrd="0" presId="urn:microsoft.com/office/officeart/2016/7/layout/RepeatingBendingProcessNew"/>
    <dgm:cxn modelId="{3663D786-8883-6540-94D5-A7FABD6AE966}" type="presOf" srcId="{A2BB1FAB-D4D1-493E-9A33-51F506F5650E}" destId="{E3B52BBA-E115-490F-88C1-21C517427EFA}" srcOrd="0" destOrd="0" presId="urn:microsoft.com/office/officeart/2016/7/layout/RepeatingBendingProcessNew"/>
    <dgm:cxn modelId="{5C7236AC-1348-43F0-9068-8F374F098B55}" srcId="{40D5F00E-360F-49DA-879E-2E857F8CDF10}" destId="{C7191A80-3360-4A6E-9312-470ACBD35108}" srcOrd="3" destOrd="0" parTransId="{EEA4BECD-82A8-4610-B1C9-69C655D690D9}" sibTransId="{A2BB1FAB-D4D1-493E-9A33-51F506F5650E}"/>
    <dgm:cxn modelId="{F6F33DB4-8D20-4221-AC40-7BAF47CAD1DE}" srcId="{40D5F00E-360F-49DA-879E-2E857F8CDF10}" destId="{BD9FAEDD-BB4B-4B0F-A7D8-C41EAD4A9BDD}" srcOrd="2" destOrd="0" parTransId="{9F2FFB1B-7E52-48E6-9FD2-3657550D82EC}" sibTransId="{70B2F579-0486-4C93-94F6-F374D971DDA9}"/>
    <dgm:cxn modelId="{7419E0BA-76A0-C746-9991-CCC562FDB155}" type="presOf" srcId="{833BB016-8805-4197-903B-A64290645CCD}" destId="{94F737CA-11A1-43A4-ABB5-5FF6BCFFAD91}" srcOrd="0" destOrd="0" presId="urn:microsoft.com/office/officeart/2016/7/layout/RepeatingBendingProcessNew"/>
    <dgm:cxn modelId="{C72A8FBE-7DC9-4F58-AFFF-68F6E3D859A0}" srcId="{40D5F00E-360F-49DA-879E-2E857F8CDF10}" destId="{EAFD9756-49F3-4F8E-B1B3-3D63BE4A191F}" srcOrd="1" destOrd="0" parTransId="{61E7147E-34CC-4B9B-8600-54F6AE25C788}" sibTransId="{B3EA17D5-6D42-4D48-851D-A9ABDC8ADCD1}"/>
    <dgm:cxn modelId="{B6DBA2C9-0C1D-E84D-9BC4-E071CFC6C867}" type="presOf" srcId="{C7191A80-3360-4A6E-9312-470ACBD35108}" destId="{FCD3DF0C-970B-476F-90C2-8A0CC05A7C26}" srcOrd="0" destOrd="0" presId="urn:microsoft.com/office/officeart/2016/7/layout/RepeatingBendingProcessNew"/>
    <dgm:cxn modelId="{1BEC7ACF-1CAD-4650-A426-A8D4C0F1193D}" srcId="{40D5F00E-360F-49DA-879E-2E857F8CDF10}" destId="{F6308E5A-3A64-4C6C-B061-DEFFABFF49E4}" srcOrd="4" destOrd="0" parTransId="{4CED22CE-CFA1-4EE2-ACEC-24D652ECC4D2}" sibTransId="{22A97433-B94B-4166-80E3-2601A80F3025}"/>
    <dgm:cxn modelId="{266158D4-81CF-BD44-AF84-15FDAB7A6567}" type="presOf" srcId="{A2BB1FAB-D4D1-493E-9A33-51F506F5650E}" destId="{869B75C8-380E-42B1-BBE5-FEB0466A73EC}" srcOrd="1" destOrd="0" presId="urn:microsoft.com/office/officeart/2016/7/layout/RepeatingBendingProcessNew"/>
    <dgm:cxn modelId="{D059C3DA-107C-5E47-9E97-2503FF53E3C8}" type="presOf" srcId="{EAFD9756-49F3-4F8E-B1B3-3D63BE4A191F}" destId="{AECB0630-D5FE-43CB-92BB-962D60613135}" srcOrd="0" destOrd="0" presId="urn:microsoft.com/office/officeart/2016/7/layout/RepeatingBendingProcessNew"/>
    <dgm:cxn modelId="{5F942FE4-ACA7-3A4F-8BA1-61728B3A576C}" type="presOf" srcId="{B3EA17D5-6D42-4D48-851D-A9ABDC8ADCD1}" destId="{A4ADB839-1849-40C4-93A4-557DADC8BA12}" srcOrd="0" destOrd="0" presId="urn:microsoft.com/office/officeart/2016/7/layout/RepeatingBendingProcessNew"/>
    <dgm:cxn modelId="{7EA1DFFD-24E1-3D40-96A3-00CB80E16A9B}" type="presOf" srcId="{BD9FAEDD-BB4B-4B0F-A7D8-C41EAD4A9BDD}" destId="{EE3D3C2E-46F2-47CB-B4D1-F90D4B29CD5D}" srcOrd="0" destOrd="0" presId="urn:microsoft.com/office/officeart/2016/7/layout/RepeatingBendingProcessNew"/>
    <dgm:cxn modelId="{F4EB911E-DB75-4940-AF56-0030B68FF37F}" type="presParOf" srcId="{84245955-C72F-462A-8080-F10B59D020ED}" destId="{A3EB28B2-9D8E-485B-8B65-771A8BDD9498}" srcOrd="0" destOrd="0" presId="urn:microsoft.com/office/officeart/2016/7/layout/RepeatingBendingProcessNew"/>
    <dgm:cxn modelId="{62D7FF2A-FE25-C741-A580-B4D28C1DA9C2}" type="presParOf" srcId="{84245955-C72F-462A-8080-F10B59D020ED}" destId="{94F737CA-11A1-43A4-ABB5-5FF6BCFFAD91}" srcOrd="1" destOrd="0" presId="urn:microsoft.com/office/officeart/2016/7/layout/RepeatingBendingProcessNew"/>
    <dgm:cxn modelId="{D4F37348-AF20-6B49-8487-26B5F6BB4707}" type="presParOf" srcId="{94F737CA-11A1-43A4-ABB5-5FF6BCFFAD91}" destId="{AB4C3875-6C81-4038-920A-E722B68297A3}" srcOrd="0" destOrd="0" presId="urn:microsoft.com/office/officeart/2016/7/layout/RepeatingBendingProcessNew"/>
    <dgm:cxn modelId="{728AA387-C718-6740-BC16-AA6CD2C198F3}" type="presParOf" srcId="{84245955-C72F-462A-8080-F10B59D020ED}" destId="{AECB0630-D5FE-43CB-92BB-962D60613135}" srcOrd="2" destOrd="0" presId="urn:microsoft.com/office/officeart/2016/7/layout/RepeatingBendingProcessNew"/>
    <dgm:cxn modelId="{9C26669C-AB39-F547-AFED-8354D8CD6B42}" type="presParOf" srcId="{84245955-C72F-462A-8080-F10B59D020ED}" destId="{A4ADB839-1849-40C4-93A4-557DADC8BA12}" srcOrd="3" destOrd="0" presId="urn:microsoft.com/office/officeart/2016/7/layout/RepeatingBendingProcessNew"/>
    <dgm:cxn modelId="{81EF6BBB-125B-B044-AA77-3F7215CAAC18}" type="presParOf" srcId="{A4ADB839-1849-40C4-93A4-557DADC8BA12}" destId="{03E74926-60B4-4687-81C4-602CBC965919}" srcOrd="0" destOrd="0" presId="urn:microsoft.com/office/officeart/2016/7/layout/RepeatingBendingProcessNew"/>
    <dgm:cxn modelId="{32723E37-6EEF-A847-9E51-2599A1CDE17A}" type="presParOf" srcId="{84245955-C72F-462A-8080-F10B59D020ED}" destId="{EE3D3C2E-46F2-47CB-B4D1-F90D4B29CD5D}" srcOrd="4" destOrd="0" presId="urn:microsoft.com/office/officeart/2016/7/layout/RepeatingBendingProcessNew"/>
    <dgm:cxn modelId="{5CB6D735-E3BC-C743-8C01-D6B1B0037253}" type="presParOf" srcId="{84245955-C72F-462A-8080-F10B59D020ED}" destId="{A7CD7773-9315-4D13-AFDF-96111E504AFE}" srcOrd="5" destOrd="0" presId="urn:microsoft.com/office/officeart/2016/7/layout/RepeatingBendingProcessNew"/>
    <dgm:cxn modelId="{547E673C-B236-1F49-9893-B9E6325A4BC8}" type="presParOf" srcId="{A7CD7773-9315-4D13-AFDF-96111E504AFE}" destId="{6E13237C-5486-4D1A-9A8E-DF2C8900FC1F}" srcOrd="0" destOrd="0" presId="urn:microsoft.com/office/officeart/2016/7/layout/RepeatingBendingProcessNew"/>
    <dgm:cxn modelId="{6DEB03AA-3604-BA40-88DD-782CCF66883E}" type="presParOf" srcId="{84245955-C72F-462A-8080-F10B59D020ED}" destId="{FCD3DF0C-970B-476F-90C2-8A0CC05A7C26}" srcOrd="6" destOrd="0" presId="urn:microsoft.com/office/officeart/2016/7/layout/RepeatingBendingProcessNew"/>
    <dgm:cxn modelId="{F9E0627B-B937-6B45-B653-4A5BCCB5E405}" type="presParOf" srcId="{84245955-C72F-462A-8080-F10B59D020ED}" destId="{E3B52BBA-E115-490F-88C1-21C517427EFA}" srcOrd="7" destOrd="0" presId="urn:microsoft.com/office/officeart/2016/7/layout/RepeatingBendingProcessNew"/>
    <dgm:cxn modelId="{565B234C-E9AE-D54E-9DF5-6B6106C3F742}" type="presParOf" srcId="{E3B52BBA-E115-490F-88C1-21C517427EFA}" destId="{869B75C8-380E-42B1-BBE5-FEB0466A73EC}" srcOrd="0" destOrd="0" presId="urn:microsoft.com/office/officeart/2016/7/layout/RepeatingBendingProcessNew"/>
    <dgm:cxn modelId="{465D1EFC-FE14-9D4A-AB20-F206920B11BD}" type="presParOf" srcId="{84245955-C72F-462A-8080-F10B59D020ED}" destId="{D2FF8021-E63E-4403-9B92-ABE2E1B42CDA}" srcOrd="8"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C51070-C8EF-40CB-A6A1-86E2089EE861}">
      <dsp:nvSpPr>
        <dsp:cNvPr id="0" name=""/>
        <dsp:cNvSpPr/>
      </dsp:nvSpPr>
      <dsp:spPr>
        <a:xfrm>
          <a:off x="2206244" y="1453799"/>
          <a:ext cx="476776" cy="91440"/>
        </a:xfrm>
        <a:custGeom>
          <a:avLst/>
          <a:gdLst/>
          <a:ahLst/>
          <a:cxnLst/>
          <a:rect l="0" t="0" r="0" b="0"/>
          <a:pathLst>
            <a:path>
              <a:moveTo>
                <a:pt x="0" y="45720"/>
              </a:moveTo>
              <a:lnTo>
                <a:pt x="476776"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431948" y="1496982"/>
        <a:ext cx="25368" cy="5073"/>
      </dsp:txXfrm>
    </dsp:sp>
    <dsp:sp modelId="{4EB39658-4963-41FF-B2EA-983E731B61EC}">
      <dsp:nvSpPr>
        <dsp:cNvPr id="0" name=""/>
        <dsp:cNvSpPr/>
      </dsp:nvSpPr>
      <dsp:spPr>
        <a:xfrm>
          <a:off x="2059" y="837723"/>
          <a:ext cx="2205985" cy="1323591"/>
        </a:xfrm>
        <a:prstGeom prst="rect">
          <a:avLst/>
        </a:prstGeom>
        <a:solidFill>
          <a:srgbClr val="76717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8095" tIns="113465" rIns="108095" bIns="113465"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Franklin Gothic Medium" panose="020B0603020102020204" pitchFamily="34" charset="0"/>
            </a:rPr>
            <a:t>Decision for IR identified</a:t>
          </a:r>
        </a:p>
      </dsp:txBody>
      <dsp:txXfrm>
        <a:off x="2059" y="837723"/>
        <a:ext cx="2205985" cy="1323591"/>
      </dsp:txXfrm>
    </dsp:sp>
    <dsp:sp modelId="{9FF0D81A-430C-487A-A3D1-C77F6738710B}">
      <dsp:nvSpPr>
        <dsp:cNvPr id="0" name=""/>
        <dsp:cNvSpPr/>
      </dsp:nvSpPr>
      <dsp:spPr>
        <a:xfrm>
          <a:off x="4919607" y="1453799"/>
          <a:ext cx="476776" cy="91440"/>
        </a:xfrm>
        <a:custGeom>
          <a:avLst/>
          <a:gdLst/>
          <a:ahLst/>
          <a:cxnLst/>
          <a:rect l="0" t="0" r="0" b="0"/>
          <a:pathLst>
            <a:path>
              <a:moveTo>
                <a:pt x="0" y="45720"/>
              </a:moveTo>
              <a:lnTo>
                <a:pt x="476776"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145311" y="1496982"/>
        <a:ext cx="25368" cy="5073"/>
      </dsp:txXfrm>
    </dsp:sp>
    <dsp:sp modelId="{F561FA7B-D6AA-4A81-8E43-D11A7E8F99A7}">
      <dsp:nvSpPr>
        <dsp:cNvPr id="0" name=""/>
        <dsp:cNvSpPr/>
      </dsp:nvSpPr>
      <dsp:spPr>
        <a:xfrm>
          <a:off x="2715421" y="837723"/>
          <a:ext cx="2205985" cy="1323591"/>
        </a:xfrm>
        <a:prstGeom prst="rect">
          <a:avLst/>
        </a:prstGeom>
        <a:solidFill>
          <a:srgbClr val="76717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8095" tIns="113465" rIns="108095" bIns="113465"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Franklin Gothic Medium" panose="020B0603020102020204" pitchFamily="34" charset="0"/>
            </a:rPr>
            <a:t>ED secretary calls Radiology answering service</a:t>
          </a:r>
        </a:p>
      </dsp:txBody>
      <dsp:txXfrm>
        <a:off x="2715421" y="837723"/>
        <a:ext cx="2205985" cy="1323591"/>
      </dsp:txXfrm>
    </dsp:sp>
    <dsp:sp modelId="{951552E8-30DF-4649-BEBC-DFE32A649D0F}">
      <dsp:nvSpPr>
        <dsp:cNvPr id="0" name=""/>
        <dsp:cNvSpPr/>
      </dsp:nvSpPr>
      <dsp:spPr>
        <a:xfrm>
          <a:off x="7632969" y="1453799"/>
          <a:ext cx="476776" cy="91440"/>
        </a:xfrm>
        <a:custGeom>
          <a:avLst/>
          <a:gdLst/>
          <a:ahLst/>
          <a:cxnLst/>
          <a:rect l="0" t="0" r="0" b="0"/>
          <a:pathLst>
            <a:path>
              <a:moveTo>
                <a:pt x="0" y="45720"/>
              </a:moveTo>
              <a:lnTo>
                <a:pt x="476776"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858673" y="1496982"/>
        <a:ext cx="25368" cy="5073"/>
      </dsp:txXfrm>
    </dsp:sp>
    <dsp:sp modelId="{EA62643E-1774-4BE1-BD0F-E955377121C9}">
      <dsp:nvSpPr>
        <dsp:cNvPr id="0" name=""/>
        <dsp:cNvSpPr/>
      </dsp:nvSpPr>
      <dsp:spPr>
        <a:xfrm>
          <a:off x="5428783" y="837723"/>
          <a:ext cx="2205985" cy="1323591"/>
        </a:xfrm>
        <a:prstGeom prst="rect">
          <a:avLst/>
        </a:prstGeom>
        <a:solidFill>
          <a:srgbClr val="76717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8095" tIns="113465" rIns="108095" bIns="113465"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Franklin Gothic Medium" panose="020B0603020102020204" pitchFamily="34" charset="0"/>
            </a:rPr>
            <a:t>Answering service calls radiologist</a:t>
          </a:r>
        </a:p>
      </dsp:txBody>
      <dsp:txXfrm>
        <a:off x="5428783" y="837723"/>
        <a:ext cx="2205985" cy="1323591"/>
      </dsp:txXfrm>
    </dsp:sp>
    <dsp:sp modelId="{36A98E8F-B3C1-4CDC-9981-F4DF9A3F0D0C}">
      <dsp:nvSpPr>
        <dsp:cNvPr id="0" name=""/>
        <dsp:cNvSpPr/>
      </dsp:nvSpPr>
      <dsp:spPr>
        <a:xfrm>
          <a:off x="1105052" y="2159515"/>
          <a:ext cx="8140086" cy="476776"/>
        </a:xfrm>
        <a:custGeom>
          <a:avLst/>
          <a:gdLst/>
          <a:ahLst/>
          <a:cxnLst/>
          <a:rect l="0" t="0" r="0" b="0"/>
          <a:pathLst>
            <a:path>
              <a:moveTo>
                <a:pt x="8140086" y="0"/>
              </a:moveTo>
              <a:lnTo>
                <a:pt x="8140086" y="255488"/>
              </a:lnTo>
              <a:lnTo>
                <a:pt x="0" y="255488"/>
              </a:lnTo>
              <a:lnTo>
                <a:pt x="0" y="476776"/>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971198" y="2395366"/>
        <a:ext cx="407794" cy="5073"/>
      </dsp:txXfrm>
    </dsp:sp>
    <dsp:sp modelId="{F3F5D6F2-CF93-442F-B5EC-28B15B2E008D}">
      <dsp:nvSpPr>
        <dsp:cNvPr id="0" name=""/>
        <dsp:cNvSpPr/>
      </dsp:nvSpPr>
      <dsp:spPr>
        <a:xfrm>
          <a:off x="8142146" y="837723"/>
          <a:ext cx="2205985" cy="1323591"/>
        </a:xfrm>
        <a:prstGeom prst="rect">
          <a:avLst/>
        </a:prstGeom>
        <a:solidFill>
          <a:srgbClr val="76717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8095" tIns="113465" rIns="108095" bIns="113465"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Franklin Gothic Medium" panose="020B0603020102020204" pitchFamily="34" charset="0"/>
            </a:rPr>
            <a:t>Radiologist calls trauma surgeon back</a:t>
          </a:r>
        </a:p>
      </dsp:txBody>
      <dsp:txXfrm>
        <a:off x="8142146" y="837723"/>
        <a:ext cx="2205985" cy="1323591"/>
      </dsp:txXfrm>
    </dsp:sp>
    <dsp:sp modelId="{32D59EF9-C966-464C-8453-53EEBDC1D101}">
      <dsp:nvSpPr>
        <dsp:cNvPr id="0" name=""/>
        <dsp:cNvSpPr/>
      </dsp:nvSpPr>
      <dsp:spPr>
        <a:xfrm>
          <a:off x="2206244" y="3284767"/>
          <a:ext cx="476776" cy="91440"/>
        </a:xfrm>
        <a:custGeom>
          <a:avLst/>
          <a:gdLst/>
          <a:ahLst/>
          <a:cxnLst/>
          <a:rect l="0" t="0" r="0" b="0"/>
          <a:pathLst>
            <a:path>
              <a:moveTo>
                <a:pt x="0" y="45720"/>
              </a:moveTo>
              <a:lnTo>
                <a:pt x="476776"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431948" y="3327950"/>
        <a:ext cx="25368" cy="5073"/>
      </dsp:txXfrm>
    </dsp:sp>
    <dsp:sp modelId="{5868CD03-5782-42B9-AFF7-3B2799D23CAB}">
      <dsp:nvSpPr>
        <dsp:cNvPr id="0" name=""/>
        <dsp:cNvSpPr/>
      </dsp:nvSpPr>
      <dsp:spPr>
        <a:xfrm>
          <a:off x="2059" y="2668691"/>
          <a:ext cx="2205985" cy="1323591"/>
        </a:xfrm>
        <a:prstGeom prst="rect">
          <a:avLst/>
        </a:prstGeom>
        <a:solidFill>
          <a:srgbClr val="76717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8095" tIns="113465" rIns="108095" bIns="113465"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Franklin Gothic Medium" panose="020B0603020102020204" pitchFamily="34" charset="0"/>
            </a:rPr>
            <a:t>Discuss case</a:t>
          </a:r>
        </a:p>
      </dsp:txBody>
      <dsp:txXfrm>
        <a:off x="2059" y="2668691"/>
        <a:ext cx="2205985" cy="1323591"/>
      </dsp:txXfrm>
    </dsp:sp>
    <dsp:sp modelId="{B793E705-FC96-468A-A366-41CB66FF5F17}">
      <dsp:nvSpPr>
        <dsp:cNvPr id="0" name=""/>
        <dsp:cNvSpPr/>
      </dsp:nvSpPr>
      <dsp:spPr>
        <a:xfrm>
          <a:off x="4919607" y="3284767"/>
          <a:ext cx="476776" cy="91440"/>
        </a:xfrm>
        <a:custGeom>
          <a:avLst/>
          <a:gdLst/>
          <a:ahLst/>
          <a:cxnLst/>
          <a:rect l="0" t="0" r="0" b="0"/>
          <a:pathLst>
            <a:path>
              <a:moveTo>
                <a:pt x="0" y="45720"/>
              </a:moveTo>
              <a:lnTo>
                <a:pt x="476776"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145311" y="3327950"/>
        <a:ext cx="25368" cy="5073"/>
      </dsp:txXfrm>
    </dsp:sp>
    <dsp:sp modelId="{E2F1789D-B781-4D9E-A1DD-B9D99AC0C34E}">
      <dsp:nvSpPr>
        <dsp:cNvPr id="0" name=""/>
        <dsp:cNvSpPr/>
      </dsp:nvSpPr>
      <dsp:spPr>
        <a:xfrm>
          <a:off x="2715421" y="2668691"/>
          <a:ext cx="2205985" cy="1323591"/>
        </a:xfrm>
        <a:prstGeom prst="rect">
          <a:avLst/>
        </a:prstGeom>
        <a:solidFill>
          <a:srgbClr val="76717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8095" tIns="113465" rIns="108095" bIns="113465"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Franklin Gothic Medium" panose="020B0603020102020204" pitchFamily="34" charset="0"/>
            </a:rPr>
            <a:t>Radiologist has to log into computer at home to review films</a:t>
          </a:r>
        </a:p>
      </dsp:txBody>
      <dsp:txXfrm>
        <a:off x="2715421" y="2668691"/>
        <a:ext cx="2205985" cy="1323591"/>
      </dsp:txXfrm>
    </dsp:sp>
    <dsp:sp modelId="{16E9BB5C-239B-44C3-BFF2-50C2E582861B}">
      <dsp:nvSpPr>
        <dsp:cNvPr id="0" name=""/>
        <dsp:cNvSpPr/>
      </dsp:nvSpPr>
      <dsp:spPr>
        <a:xfrm>
          <a:off x="7632969" y="3284767"/>
          <a:ext cx="476776" cy="91440"/>
        </a:xfrm>
        <a:custGeom>
          <a:avLst/>
          <a:gdLst/>
          <a:ahLst/>
          <a:cxnLst/>
          <a:rect l="0" t="0" r="0" b="0"/>
          <a:pathLst>
            <a:path>
              <a:moveTo>
                <a:pt x="0" y="45720"/>
              </a:moveTo>
              <a:lnTo>
                <a:pt x="476776"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858673" y="3327950"/>
        <a:ext cx="25368" cy="5073"/>
      </dsp:txXfrm>
    </dsp:sp>
    <dsp:sp modelId="{7144580B-389D-45B3-9D55-B3681F04F9CD}">
      <dsp:nvSpPr>
        <dsp:cNvPr id="0" name=""/>
        <dsp:cNvSpPr/>
      </dsp:nvSpPr>
      <dsp:spPr>
        <a:xfrm>
          <a:off x="5428783" y="2668691"/>
          <a:ext cx="2205985" cy="1323591"/>
        </a:xfrm>
        <a:prstGeom prst="rect">
          <a:avLst/>
        </a:prstGeom>
        <a:solidFill>
          <a:srgbClr val="76717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8095" tIns="113465" rIns="108095" bIns="113465"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Franklin Gothic Medium" panose="020B0603020102020204" pitchFamily="34" charset="0"/>
            </a:rPr>
            <a:t>Agreement reached,  IR staff called in,  Anesthesia notified through OR desk</a:t>
          </a:r>
        </a:p>
      </dsp:txBody>
      <dsp:txXfrm>
        <a:off x="5428783" y="2668691"/>
        <a:ext cx="2205985" cy="1323591"/>
      </dsp:txXfrm>
    </dsp:sp>
    <dsp:sp modelId="{1E355556-BCC3-4E89-972E-143FA3DF90DF}">
      <dsp:nvSpPr>
        <dsp:cNvPr id="0" name=""/>
        <dsp:cNvSpPr/>
      </dsp:nvSpPr>
      <dsp:spPr>
        <a:xfrm>
          <a:off x="8142146" y="2668691"/>
          <a:ext cx="2205985" cy="1323591"/>
        </a:xfrm>
        <a:prstGeom prst="rect">
          <a:avLst/>
        </a:prstGeom>
        <a:solidFill>
          <a:srgbClr val="76717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8095" tIns="113465" rIns="108095" bIns="113465"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Franklin Gothic Medium" panose="020B0603020102020204" pitchFamily="34" charset="0"/>
            </a:rPr>
            <a:t>Staff leaves with patient for IR suite</a:t>
          </a:r>
        </a:p>
      </dsp:txBody>
      <dsp:txXfrm>
        <a:off x="8142146" y="2668691"/>
        <a:ext cx="2205985" cy="13235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F737CA-11A1-43A4-ABB5-5FF6BCFFAD91}">
      <dsp:nvSpPr>
        <dsp:cNvPr id="0" name=""/>
        <dsp:cNvSpPr/>
      </dsp:nvSpPr>
      <dsp:spPr>
        <a:xfrm>
          <a:off x="3021536" y="809286"/>
          <a:ext cx="623343" cy="91440"/>
        </a:xfrm>
        <a:custGeom>
          <a:avLst/>
          <a:gdLst/>
          <a:ahLst/>
          <a:cxnLst/>
          <a:rect l="0" t="0" r="0" b="0"/>
          <a:pathLst>
            <a:path>
              <a:moveTo>
                <a:pt x="0" y="45720"/>
              </a:moveTo>
              <a:lnTo>
                <a:pt x="623343"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16860" y="851736"/>
        <a:ext cx="32697" cy="6539"/>
      </dsp:txXfrm>
    </dsp:sp>
    <dsp:sp modelId="{A3EB28B2-9D8E-485B-8B65-771A8BDD9498}">
      <dsp:nvSpPr>
        <dsp:cNvPr id="0" name=""/>
        <dsp:cNvSpPr/>
      </dsp:nvSpPr>
      <dsp:spPr>
        <a:xfrm>
          <a:off x="180104" y="2036"/>
          <a:ext cx="2843232" cy="1705939"/>
        </a:xfrm>
        <a:prstGeom prst="rect">
          <a:avLst/>
        </a:prstGeom>
        <a:solidFill>
          <a:srgbClr val="CB6D6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321" tIns="146242" rIns="139321" bIns="146242"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bg1"/>
              </a:solidFill>
              <a:latin typeface="Franklin Gothic Medium" panose="020B0603020102020204" pitchFamily="34" charset="0"/>
            </a:rPr>
            <a:t>Films available in app on smartphone (high-quality CT, CTA, MRI, etc.)</a:t>
          </a:r>
        </a:p>
      </dsp:txBody>
      <dsp:txXfrm>
        <a:off x="180104" y="2036"/>
        <a:ext cx="2843232" cy="1705939"/>
      </dsp:txXfrm>
    </dsp:sp>
    <dsp:sp modelId="{A4ADB839-1849-40C4-93A4-557DADC8BA12}">
      <dsp:nvSpPr>
        <dsp:cNvPr id="0" name=""/>
        <dsp:cNvSpPr/>
      </dsp:nvSpPr>
      <dsp:spPr>
        <a:xfrm>
          <a:off x="6518712" y="809286"/>
          <a:ext cx="623343" cy="91440"/>
        </a:xfrm>
        <a:custGeom>
          <a:avLst/>
          <a:gdLst/>
          <a:ahLst/>
          <a:cxnLst/>
          <a:rect l="0" t="0" r="0" b="0"/>
          <a:pathLst>
            <a:path>
              <a:moveTo>
                <a:pt x="0" y="45720"/>
              </a:moveTo>
              <a:lnTo>
                <a:pt x="623343"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814035" y="851736"/>
        <a:ext cx="32697" cy="6539"/>
      </dsp:txXfrm>
    </dsp:sp>
    <dsp:sp modelId="{AECB0630-D5FE-43CB-92BB-962D60613135}">
      <dsp:nvSpPr>
        <dsp:cNvPr id="0" name=""/>
        <dsp:cNvSpPr/>
      </dsp:nvSpPr>
      <dsp:spPr>
        <a:xfrm>
          <a:off x="3677280" y="2036"/>
          <a:ext cx="2843232" cy="1705939"/>
        </a:xfrm>
        <a:prstGeom prst="rect">
          <a:avLst/>
        </a:prstGeom>
        <a:solidFill>
          <a:srgbClr val="76717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321" tIns="146242" rIns="139321" bIns="146242"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Franklin Gothic Medium" panose="020B0603020102020204" pitchFamily="34" charset="0"/>
            </a:rPr>
            <a:t>Decision IR needed</a:t>
          </a:r>
        </a:p>
      </dsp:txBody>
      <dsp:txXfrm>
        <a:off x="3677280" y="2036"/>
        <a:ext cx="2843232" cy="1705939"/>
      </dsp:txXfrm>
    </dsp:sp>
    <dsp:sp modelId="{A7CD7773-9315-4D13-AFDF-96111E504AFE}">
      <dsp:nvSpPr>
        <dsp:cNvPr id="0" name=""/>
        <dsp:cNvSpPr/>
      </dsp:nvSpPr>
      <dsp:spPr>
        <a:xfrm>
          <a:off x="1601720" y="1706176"/>
          <a:ext cx="6994351" cy="623343"/>
        </a:xfrm>
        <a:custGeom>
          <a:avLst/>
          <a:gdLst/>
          <a:ahLst/>
          <a:cxnLst/>
          <a:rect l="0" t="0" r="0" b="0"/>
          <a:pathLst>
            <a:path>
              <a:moveTo>
                <a:pt x="6994351" y="0"/>
              </a:moveTo>
              <a:lnTo>
                <a:pt x="6994351" y="328771"/>
              </a:lnTo>
              <a:lnTo>
                <a:pt x="0" y="328771"/>
              </a:lnTo>
              <a:lnTo>
                <a:pt x="0" y="623343"/>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923275" y="2014578"/>
        <a:ext cx="351242" cy="6539"/>
      </dsp:txXfrm>
    </dsp:sp>
    <dsp:sp modelId="{EE3D3C2E-46F2-47CB-B4D1-F90D4B29CD5D}">
      <dsp:nvSpPr>
        <dsp:cNvPr id="0" name=""/>
        <dsp:cNvSpPr/>
      </dsp:nvSpPr>
      <dsp:spPr>
        <a:xfrm>
          <a:off x="7174456" y="2036"/>
          <a:ext cx="2843232" cy="1705939"/>
        </a:xfrm>
        <a:prstGeom prst="rect">
          <a:avLst/>
        </a:prstGeom>
        <a:solidFill>
          <a:srgbClr val="76717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321" tIns="146242" rIns="139321" bIns="146242"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Franklin Gothic Medium" panose="020B0603020102020204" pitchFamily="34" charset="0"/>
            </a:rPr>
            <a:t>Push button on smartphone app, connects directly to on-call radiologist </a:t>
          </a:r>
        </a:p>
      </dsp:txBody>
      <dsp:txXfrm>
        <a:off x="7174456" y="2036"/>
        <a:ext cx="2843232" cy="1705939"/>
      </dsp:txXfrm>
    </dsp:sp>
    <dsp:sp modelId="{E3B52BBA-E115-490F-88C1-21C517427EFA}">
      <dsp:nvSpPr>
        <dsp:cNvPr id="0" name=""/>
        <dsp:cNvSpPr/>
      </dsp:nvSpPr>
      <dsp:spPr>
        <a:xfrm>
          <a:off x="3021536" y="3169169"/>
          <a:ext cx="623343" cy="91440"/>
        </a:xfrm>
        <a:custGeom>
          <a:avLst/>
          <a:gdLst/>
          <a:ahLst/>
          <a:cxnLst/>
          <a:rect l="0" t="0" r="0" b="0"/>
          <a:pathLst>
            <a:path>
              <a:moveTo>
                <a:pt x="0" y="45720"/>
              </a:moveTo>
              <a:lnTo>
                <a:pt x="623343"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16860" y="3211619"/>
        <a:ext cx="32697" cy="6539"/>
      </dsp:txXfrm>
    </dsp:sp>
    <dsp:sp modelId="{FCD3DF0C-970B-476F-90C2-8A0CC05A7C26}">
      <dsp:nvSpPr>
        <dsp:cNvPr id="0" name=""/>
        <dsp:cNvSpPr/>
      </dsp:nvSpPr>
      <dsp:spPr>
        <a:xfrm>
          <a:off x="180104" y="2361919"/>
          <a:ext cx="2843232" cy="1705939"/>
        </a:xfrm>
        <a:prstGeom prst="rect">
          <a:avLst/>
        </a:prstGeom>
        <a:solidFill>
          <a:srgbClr val="76717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321" tIns="146242" rIns="139321" bIns="146242"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Franklin Gothic Medium" panose="020B0603020102020204" pitchFamily="34" charset="0"/>
            </a:rPr>
            <a:t>Radiologist pushes button, IR staff notified via app</a:t>
          </a:r>
        </a:p>
      </dsp:txBody>
      <dsp:txXfrm>
        <a:off x="180104" y="2361919"/>
        <a:ext cx="2843232" cy="1705939"/>
      </dsp:txXfrm>
    </dsp:sp>
    <dsp:sp modelId="{D2FF8021-E63E-4403-9B92-ABE2E1B42CDA}">
      <dsp:nvSpPr>
        <dsp:cNvPr id="0" name=""/>
        <dsp:cNvSpPr/>
      </dsp:nvSpPr>
      <dsp:spPr>
        <a:xfrm>
          <a:off x="3677280" y="2361919"/>
          <a:ext cx="2843232" cy="1705939"/>
        </a:xfrm>
        <a:prstGeom prst="rect">
          <a:avLst/>
        </a:prstGeom>
        <a:solidFill>
          <a:srgbClr val="76717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321" tIns="146242" rIns="139321" bIns="146242"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Franklin Gothic Medium" panose="020B0603020102020204" pitchFamily="34" charset="0"/>
            </a:rPr>
            <a:t>Staff leaves 15 minutes after agreement and takes patient to IR </a:t>
          </a:r>
        </a:p>
      </dsp:txBody>
      <dsp:txXfrm>
        <a:off x="3677280" y="2361919"/>
        <a:ext cx="2843232" cy="1705939"/>
      </dsp:txXfrm>
    </dsp:sp>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0E0E87-3125-47DF-909D-1184ACBC2831}" type="datetimeFigureOut">
              <a:rPr lang="en-US" smtClean="0"/>
              <a:pPr/>
              <a:t>9/28/23</a:t>
            </a:fld>
            <a:endParaRPr lang="en-US" dirty="0"/>
          </a:p>
        </p:txBody>
      </p:sp>
      <p:sp>
        <p:nvSpPr>
          <p:cNvPr id="4" name="Slide Image Placeholder 3"/>
          <p:cNvSpPr>
            <a:spLocks noGrp="1" noRot="1" noChangeAspect="1"/>
          </p:cNvSpPr>
          <p:nvPr>
            <p:ph type="sldImg" idx="2"/>
          </p:nvPr>
        </p:nvSpPr>
        <p:spPr>
          <a:xfrm>
            <a:off x="388938" y="685800"/>
            <a:ext cx="60801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6A5C9D0-EDF3-4294-819E-0EED9608C696}"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6A5C9D0-EDF3-4294-819E-0EED9608C696}"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6A5C9D0-EDF3-4294-819E-0EED9608C696}" type="slidenum">
              <a:rPr lang="en-US" smtClean="0"/>
              <a:pPr/>
              <a:t>11</a:t>
            </a:fld>
            <a:endParaRPr lang="en-US" dirty="0"/>
          </a:p>
        </p:txBody>
      </p:sp>
    </p:spTree>
    <p:extLst>
      <p:ext uri="{BB962C8B-B14F-4D97-AF65-F5344CB8AC3E}">
        <p14:creationId xmlns:p14="http://schemas.microsoft.com/office/powerpoint/2010/main" val="189029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6A5C9D0-EDF3-4294-819E-0EED9608C696}" type="slidenum">
              <a:rPr lang="en-US" smtClean="0"/>
              <a:pPr/>
              <a:t>12</a:t>
            </a:fld>
            <a:endParaRPr lang="en-US" dirty="0"/>
          </a:p>
        </p:txBody>
      </p:sp>
    </p:spTree>
    <p:extLst>
      <p:ext uri="{BB962C8B-B14F-4D97-AF65-F5344CB8AC3E}">
        <p14:creationId xmlns:p14="http://schemas.microsoft.com/office/powerpoint/2010/main" val="6054611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6A5C9D0-EDF3-4294-819E-0EED9608C696}" type="slidenum">
              <a:rPr lang="en-US" smtClean="0"/>
              <a:pPr/>
              <a:t>13</a:t>
            </a:fld>
            <a:endParaRPr lang="en-US" dirty="0"/>
          </a:p>
        </p:txBody>
      </p:sp>
    </p:spTree>
    <p:extLst>
      <p:ext uri="{BB962C8B-B14F-4D97-AF65-F5344CB8AC3E}">
        <p14:creationId xmlns:p14="http://schemas.microsoft.com/office/powerpoint/2010/main" val="19362737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6A5C9D0-EDF3-4294-819E-0EED9608C696}" type="slidenum">
              <a:rPr lang="en-US" smtClean="0"/>
              <a:pPr/>
              <a:t>15</a:t>
            </a:fld>
            <a:endParaRPr lang="en-US" dirty="0"/>
          </a:p>
        </p:txBody>
      </p:sp>
    </p:spTree>
    <p:extLst>
      <p:ext uri="{BB962C8B-B14F-4D97-AF65-F5344CB8AC3E}">
        <p14:creationId xmlns:p14="http://schemas.microsoft.com/office/powerpoint/2010/main" val="14358901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Bob does</a:t>
            </a:r>
            <a:r>
              <a:rPr lang="en-US" baseline="0" dirty="0"/>
              <a:t> a few short previews. </a:t>
            </a:r>
            <a:endParaRPr lang="en-US" dirty="0"/>
          </a:p>
        </p:txBody>
      </p:sp>
      <p:sp>
        <p:nvSpPr>
          <p:cNvPr id="4" name="Slide Number Placeholder 3"/>
          <p:cNvSpPr>
            <a:spLocks noGrp="1"/>
          </p:cNvSpPr>
          <p:nvPr>
            <p:ph type="sldNum" sz="quarter" idx="10"/>
          </p:nvPr>
        </p:nvSpPr>
        <p:spPr/>
        <p:txBody>
          <a:bodyPr/>
          <a:lstStyle/>
          <a:p>
            <a:fld id="{F6A5C9D0-EDF3-4294-819E-0EED9608C696}" type="slidenum">
              <a:rPr lang="en-US" smtClean="0"/>
              <a:pPr/>
              <a:t>17</a:t>
            </a:fld>
            <a:endParaRPr lang="en-US" dirty="0"/>
          </a:p>
        </p:txBody>
      </p:sp>
    </p:spTree>
    <p:extLst>
      <p:ext uri="{BB962C8B-B14F-4D97-AF65-F5344CB8AC3E}">
        <p14:creationId xmlns:p14="http://schemas.microsoft.com/office/powerpoint/2010/main" val="32969409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Bob does</a:t>
            </a:r>
            <a:r>
              <a:rPr lang="en-US" baseline="0" dirty="0"/>
              <a:t> a few short previews. </a:t>
            </a:r>
            <a:endParaRPr lang="en-US" dirty="0"/>
          </a:p>
        </p:txBody>
      </p:sp>
      <p:sp>
        <p:nvSpPr>
          <p:cNvPr id="4" name="Slide Number Placeholder 3"/>
          <p:cNvSpPr>
            <a:spLocks noGrp="1"/>
          </p:cNvSpPr>
          <p:nvPr>
            <p:ph type="sldNum" sz="quarter" idx="10"/>
          </p:nvPr>
        </p:nvSpPr>
        <p:spPr/>
        <p:txBody>
          <a:bodyPr/>
          <a:lstStyle/>
          <a:p>
            <a:fld id="{F6A5C9D0-EDF3-4294-819E-0EED9608C696}" type="slidenum">
              <a:rPr lang="en-US" smtClean="0"/>
              <a:pPr/>
              <a:t>18</a:t>
            </a:fld>
            <a:endParaRPr lang="en-US" dirty="0"/>
          </a:p>
        </p:txBody>
      </p:sp>
    </p:spTree>
    <p:extLst>
      <p:ext uri="{BB962C8B-B14F-4D97-AF65-F5344CB8AC3E}">
        <p14:creationId xmlns:p14="http://schemas.microsoft.com/office/powerpoint/2010/main" val="23000492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6A5C9D0-EDF3-4294-819E-0EED9608C696}" type="slidenum">
              <a:rPr lang="en-US" smtClean="0"/>
              <a:pPr/>
              <a:t>21</a:t>
            </a:fld>
            <a:endParaRPr lang="en-US" dirty="0"/>
          </a:p>
        </p:txBody>
      </p:sp>
    </p:spTree>
    <p:extLst>
      <p:ext uri="{BB962C8B-B14F-4D97-AF65-F5344CB8AC3E}">
        <p14:creationId xmlns:p14="http://schemas.microsoft.com/office/powerpoint/2010/main" val="26419933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Google Shape;561;g136c5a5dd90_0_924:notes"/>
          <p:cNvSpPr>
            <a:spLocks noGrp="1" noRot="1" noChangeAspect="1"/>
          </p:cNvSpPr>
          <p:nvPr>
            <p:ph type="sldImg" idx="2"/>
          </p:nvPr>
        </p:nvSpPr>
        <p:spPr>
          <a:xfrm>
            <a:off x="3816350" y="514350"/>
            <a:ext cx="45593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62" name="Google Shape;562;g136c5a5dd90_0_924:notes"/>
          <p:cNvSpPr txBox="1">
            <a:spLocks noGrp="1"/>
          </p:cNvSpPr>
          <p:nvPr>
            <p:ph type="body" idx="1"/>
          </p:nvPr>
        </p:nvSpPr>
        <p:spPr>
          <a:xfrm>
            <a:off x="1219200" y="3257550"/>
            <a:ext cx="97536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Calibri"/>
              <a:buNone/>
            </a:pPr>
            <a:r>
              <a:rPr lang="en"/>
              <a:t>Once an alert is received. Immediately review imaging.  Our-proprietary high-fidelity image viewing technology enables full manipulation on-the-go just as you would have at your PACS workstation.The platform is compatible with any imaging modality and images can be viewed even with limited service.</a:t>
            </a:r>
            <a:endParaRPr/>
          </a:p>
        </p:txBody>
      </p:sp>
      <p:sp>
        <p:nvSpPr>
          <p:cNvPr id="563" name="Google Shape;563;g136c5a5dd90_0_924:notes"/>
          <p:cNvSpPr txBox="1">
            <a:spLocks noGrp="1"/>
          </p:cNvSpPr>
          <p:nvPr>
            <p:ph type="sldNum" idx="12"/>
          </p:nvPr>
        </p:nvSpPr>
        <p:spPr>
          <a:xfrm>
            <a:off x="0" y="0"/>
            <a:ext cx="5333400" cy="225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22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Google Shape;572;g136c5a5dd90_0_1158:notes"/>
          <p:cNvSpPr>
            <a:spLocks noGrp="1" noRot="1" noChangeAspect="1"/>
          </p:cNvSpPr>
          <p:nvPr>
            <p:ph type="sldImg" idx="2"/>
          </p:nvPr>
        </p:nvSpPr>
        <p:spPr>
          <a:xfrm>
            <a:off x="3816350" y="514350"/>
            <a:ext cx="45593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73" name="Google Shape;573;g136c5a5dd90_0_1158:notes"/>
          <p:cNvSpPr txBox="1">
            <a:spLocks noGrp="1"/>
          </p:cNvSpPr>
          <p:nvPr>
            <p:ph type="body" idx="1"/>
          </p:nvPr>
        </p:nvSpPr>
        <p:spPr>
          <a:xfrm>
            <a:off x="1219200" y="3257550"/>
            <a:ext cx="97536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Calibri"/>
              <a:buNone/>
            </a:pPr>
            <a:r>
              <a:rPr lang="en"/>
              <a:t>Consultations beyond dedicated care teams are easily made with one touch to anyone on the Viz app within your institution. Simply select the on call specialty group to share the case.  Surgical teams can also be activated in app with a touch of a button.</a:t>
            </a:r>
            <a:endParaRPr/>
          </a:p>
        </p:txBody>
      </p:sp>
      <p:sp>
        <p:nvSpPr>
          <p:cNvPr id="574" name="Google Shape;574;g136c5a5dd90_0_1158:notes"/>
          <p:cNvSpPr txBox="1">
            <a:spLocks noGrp="1"/>
          </p:cNvSpPr>
          <p:nvPr>
            <p:ph type="sldNum" idx="12"/>
          </p:nvPr>
        </p:nvSpPr>
        <p:spPr>
          <a:xfrm>
            <a:off x="0" y="0"/>
            <a:ext cx="5333400" cy="225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23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6A5C9D0-EDF3-4294-819E-0EED9608C696}" type="slidenum">
              <a:rPr lang="en-US" smtClean="0"/>
              <a:pPr/>
              <a:t>25</a:t>
            </a:fld>
            <a:endParaRPr lang="en-US" dirty="0"/>
          </a:p>
        </p:txBody>
      </p:sp>
    </p:spTree>
    <p:extLst>
      <p:ext uri="{BB962C8B-B14F-4D97-AF65-F5344CB8AC3E}">
        <p14:creationId xmlns:p14="http://schemas.microsoft.com/office/powerpoint/2010/main" val="27271358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Bob does</a:t>
            </a:r>
            <a:r>
              <a:rPr lang="en-US" baseline="0" dirty="0"/>
              <a:t> a few short previews. </a:t>
            </a:r>
            <a:endParaRPr lang="en-US" dirty="0"/>
          </a:p>
        </p:txBody>
      </p:sp>
      <p:sp>
        <p:nvSpPr>
          <p:cNvPr id="4" name="Slide Number Placeholder 3"/>
          <p:cNvSpPr>
            <a:spLocks noGrp="1"/>
          </p:cNvSpPr>
          <p:nvPr>
            <p:ph type="sldNum" sz="quarter" idx="10"/>
          </p:nvPr>
        </p:nvSpPr>
        <p:spPr/>
        <p:txBody>
          <a:bodyPr/>
          <a:lstStyle/>
          <a:p>
            <a:fld id="{F6A5C9D0-EDF3-4294-819E-0EED9608C696}" type="slidenum">
              <a:rPr lang="en-US" smtClean="0"/>
              <a:pPr/>
              <a:t>2</a:t>
            </a:fld>
            <a:endParaRPr lang="en-US" dirty="0"/>
          </a:p>
        </p:txBody>
      </p:sp>
    </p:spTree>
    <p:extLst>
      <p:ext uri="{BB962C8B-B14F-4D97-AF65-F5344CB8AC3E}">
        <p14:creationId xmlns:p14="http://schemas.microsoft.com/office/powerpoint/2010/main" val="12640379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6A5C9D0-EDF3-4294-819E-0EED9608C696}" type="slidenum">
              <a:rPr lang="en-US" smtClean="0"/>
              <a:pPr/>
              <a:t>26</a:t>
            </a:fld>
            <a:endParaRPr lang="en-US" dirty="0"/>
          </a:p>
        </p:txBody>
      </p:sp>
    </p:spTree>
    <p:extLst>
      <p:ext uri="{BB962C8B-B14F-4D97-AF65-F5344CB8AC3E}">
        <p14:creationId xmlns:p14="http://schemas.microsoft.com/office/powerpoint/2010/main" val="35458853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6A5C9D0-EDF3-4294-819E-0EED9608C696}" type="slidenum">
              <a:rPr lang="en-US" smtClean="0"/>
              <a:pPr/>
              <a:t>27</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Bob introduces</a:t>
            </a:r>
            <a:r>
              <a:rPr lang="en-US" baseline="0" dirty="0"/>
              <a:t> the presenter. </a:t>
            </a:r>
            <a:endParaRPr lang="en-US" dirty="0"/>
          </a:p>
        </p:txBody>
      </p:sp>
      <p:sp>
        <p:nvSpPr>
          <p:cNvPr id="4" name="Slide Number Placeholder 3"/>
          <p:cNvSpPr>
            <a:spLocks noGrp="1"/>
          </p:cNvSpPr>
          <p:nvPr>
            <p:ph type="sldNum" sz="quarter" idx="10"/>
          </p:nvPr>
        </p:nvSpPr>
        <p:spPr/>
        <p:txBody>
          <a:bodyPr/>
          <a:lstStyle/>
          <a:p>
            <a:fld id="{F6A5C9D0-EDF3-4294-819E-0EED9608C696}"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Bob does</a:t>
            </a:r>
            <a:r>
              <a:rPr lang="en-US" baseline="0" dirty="0"/>
              <a:t> a few short previews. </a:t>
            </a:r>
            <a:endParaRPr lang="en-US" dirty="0"/>
          </a:p>
        </p:txBody>
      </p:sp>
      <p:sp>
        <p:nvSpPr>
          <p:cNvPr id="4" name="Slide Number Placeholder 3"/>
          <p:cNvSpPr>
            <a:spLocks noGrp="1"/>
          </p:cNvSpPr>
          <p:nvPr>
            <p:ph type="sldNum" sz="quarter" idx="10"/>
          </p:nvPr>
        </p:nvSpPr>
        <p:spPr/>
        <p:txBody>
          <a:bodyPr/>
          <a:lstStyle/>
          <a:p>
            <a:fld id="{F6A5C9D0-EDF3-4294-819E-0EED9608C696}" type="slidenum">
              <a:rPr lang="en-US" smtClean="0"/>
              <a:pPr/>
              <a:t>4</a:t>
            </a:fld>
            <a:endParaRPr lang="en-US" dirty="0"/>
          </a:p>
        </p:txBody>
      </p:sp>
    </p:spTree>
    <p:extLst>
      <p:ext uri="{BB962C8B-B14F-4D97-AF65-F5344CB8AC3E}">
        <p14:creationId xmlns:p14="http://schemas.microsoft.com/office/powerpoint/2010/main" val="31907780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6A5C9D0-EDF3-4294-819E-0EED9608C696}" type="slidenum">
              <a:rPr lang="en-US" smtClean="0"/>
              <a:pPr/>
              <a:t>5</a:t>
            </a:fld>
            <a:endParaRPr lang="en-US" dirty="0"/>
          </a:p>
        </p:txBody>
      </p:sp>
    </p:spTree>
    <p:extLst>
      <p:ext uri="{BB962C8B-B14F-4D97-AF65-F5344CB8AC3E}">
        <p14:creationId xmlns:p14="http://schemas.microsoft.com/office/powerpoint/2010/main" val="16725428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A5C9D0-EDF3-4294-819E-0EED9608C696}" type="slidenum">
              <a:rPr lang="en-US" smtClean="0"/>
              <a:pPr/>
              <a:t>6</a:t>
            </a:fld>
            <a:endParaRPr lang="en-US" dirty="0"/>
          </a:p>
        </p:txBody>
      </p:sp>
    </p:spTree>
    <p:extLst>
      <p:ext uri="{BB962C8B-B14F-4D97-AF65-F5344CB8AC3E}">
        <p14:creationId xmlns:p14="http://schemas.microsoft.com/office/powerpoint/2010/main" val="15943360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6A5C9D0-EDF3-4294-819E-0EED9608C696}" type="slidenum">
              <a:rPr lang="en-US" smtClean="0"/>
              <a:pPr/>
              <a:t>7</a:t>
            </a:fld>
            <a:endParaRPr lang="en-US" dirty="0"/>
          </a:p>
        </p:txBody>
      </p:sp>
    </p:spTree>
    <p:extLst>
      <p:ext uri="{BB962C8B-B14F-4D97-AF65-F5344CB8AC3E}">
        <p14:creationId xmlns:p14="http://schemas.microsoft.com/office/powerpoint/2010/main" val="4403458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6A5C9D0-EDF3-4294-819E-0EED9608C696}" type="slidenum">
              <a:rPr lang="en-US" smtClean="0"/>
              <a:pPr/>
              <a:t>8</a:t>
            </a:fld>
            <a:endParaRPr lang="en-US" dirty="0"/>
          </a:p>
        </p:txBody>
      </p:sp>
    </p:spTree>
    <p:extLst>
      <p:ext uri="{BB962C8B-B14F-4D97-AF65-F5344CB8AC3E}">
        <p14:creationId xmlns:p14="http://schemas.microsoft.com/office/powerpoint/2010/main" val="10324503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6A5C9D0-EDF3-4294-819E-0EED9608C696}" type="slidenum">
              <a:rPr lang="en-US" smtClean="0"/>
              <a:pPr/>
              <a:t>9</a:t>
            </a:fld>
            <a:endParaRPr lang="en-US" dirty="0"/>
          </a:p>
        </p:txBody>
      </p:sp>
    </p:spTree>
    <p:extLst>
      <p:ext uri="{BB962C8B-B14F-4D97-AF65-F5344CB8AC3E}">
        <p14:creationId xmlns:p14="http://schemas.microsoft.com/office/powerpoint/2010/main" val="34003852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2138" y="2130426"/>
            <a:ext cx="10337562" cy="1470025"/>
          </a:xfrm>
        </p:spPr>
        <p:txBody>
          <a:bodyPr/>
          <a:lstStyle/>
          <a:p>
            <a:r>
              <a:rPr lang="en-US"/>
              <a:t>Click to edit Master title style</a:t>
            </a:r>
          </a:p>
        </p:txBody>
      </p:sp>
      <p:sp>
        <p:nvSpPr>
          <p:cNvPr id="3" name="Subtitle 2"/>
          <p:cNvSpPr>
            <a:spLocks noGrp="1"/>
          </p:cNvSpPr>
          <p:nvPr>
            <p:ph type="subTitle" idx="1"/>
          </p:nvPr>
        </p:nvSpPr>
        <p:spPr>
          <a:xfrm>
            <a:off x="1824276" y="3886200"/>
            <a:ext cx="851328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F473BCE-A2AB-4348-A39C-C12924232498}" type="datetimeFigureOut">
              <a:rPr lang="en-US" smtClean="0"/>
              <a:pPr/>
              <a:t>9/28/23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51AD6E-69E2-4A22-9123-7AC335654D61}"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F473BCE-A2AB-4348-A39C-C12924232498}" type="datetimeFigureOut">
              <a:rPr lang="en-US" smtClean="0"/>
              <a:pPr/>
              <a:t>9/28/23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51AD6E-69E2-4A22-9123-7AC335654D61}"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28995" y="274639"/>
            <a:ext cx="3637994"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08678" y="274639"/>
            <a:ext cx="1071762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F473BCE-A2AB-4348-A39C-C12924232498}" type="datetimeFigureOut">
              <a:rPr lang="en-US" smtClean="0"/>
              <a:pPr/>
              <a:t>9/28/23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51AD6E-69E2-4A22-9123-7AC335654D61}"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Slide with Header">
  <p:cSld name="Blank Slide with Header">
    <p:spTree>
      <p:nvGrpSpPr>
        <p:cNvPr id="1" name="Shape 391"/>
        <p:cNvGrpSpPr/>
        <p:nvPr/>
      </p:nvGrpSpPr>
      <p:grpSpPr>
        <a:xfrm>
          <a:off x="0" y="0"/>
          <a:ext cx="0" cy="0"/>
          <a:chOff x="0" y="0"/>
          <a:chExt cx="0" cy="0"/>
        </a:xfrm>
      </p:grpSpPr>
      <p:sp>
        <p:nvSpPr>
          <p:cNvPr id="392" name="Google Shape;392;p56"/>
          <p:cNvSpPr txBox="1">
            <a:spLocks noGrp="1"/>
          </p:cNvSpPr>
          <p:nvPr>
            <p:ph type="title"/>
          </p:nvPr>
        </p:nvSpPr>
        <p:spPr>
          <a:xfrm>
            <a:off x="0" y="0"/>
            <a:ext cx="3990104" cy="4000000"/>
          </a:xfrm>
          <a:prstGeom prst="rect">
            <a:avLst/>
          </a:prstGeom>
          <a:noFill/>
          <a:ln>
            <a:noFill/>
          </a:ln>
        </p:spPr>
        <p:txBody>
          <a:bodyPr spcFirstLastPara="1" wrap="square" lIns="0" tIns="45700" rIns="0" bIns="45700" anchor="t" anchorCtr="0">
            <a:noAutofit/>
          </a:bodyPr>
          <a:lstStyle>
            <a:lvl1pPr marR="0" lvl="0" algn="l" rtl="0">
              <a:lnSpc>
                <a:spcPct val="100000"/>
              </a:lnSpc>
              <a:spcBef>
                <a:spcPts val="0"/>
              </a:spcBef>
              <a:spcAft>
                <a:spcPts val="0"/>
              </a:spcAft>
              <a:buClr>
                <a:srgbClr val="000000"/>
              </a:buClr>
              <a:buSzPts val="1400"/>
              <a:buFont typeface="Arial"/>
              <a:buNone/>
              <a:defRPr sz="2394"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239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39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39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39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39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39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39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394" b="0" i="0" u="none" strike="noStrike" cap="none">
                <a:solidFill>
                  <a:srgbClr val="000000"/>
                </a:solidFill>
                <a:latin typeface="Arial"/>
                <a:ea typeface="Arial"/>
                <a:cs typeface="Arial"/>
                <a:sym typeface="Arial"/>
              </a:defRPr>
            </a:lvl9pPr>
          </a:lstStyle>
          <a:p>
            <a:endParaRPr/>
          </a:p>
        </p:txBody>
      </p:sp>
      <p:sp>
        <p:nvSpPr>
          <p:cNvPr id="393" name="Google Shape;393;p56"/>
          <p:cNvSpPr txBox="1">
            <a:spLocks noGrp="1"/>
          </p:cNvSpPr>
          <p:nvPr>
            <p:ph type="dt" idx="10"/>
          </p:nvPr>
        </p:nvSpPr>
        <p:spPr>
          <a:xfrm>
            <a:off x="608092" y="6377940"/>
            <a:ext cx="2797063" cy="3428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798" b="0" i="0" u="none" strike="noStrike" cap="none">
                <a:solidFill>
                  <a:srgbClr val="000000"/>
                </a:solidFill>
                <a:latin typeface="Avenir"/>
                <a:ea typeface="Avenir"/>
                <a:cs typeface="Avenir"/>
                <a:sym typeface="Avenir"/>
              </a:defRPr>
            </a:lvl1pPr>
            <a:lvl2pPr marR="0" lvl="1" algn="l" rtl="0">
              <a:lnSpc>
                <a:spcPct val="100000"/>
              </a:lnSpc>
              <a:spcBef>
                <a:spcPts val="0"/>
              </a:spcBef>
              <a:spcAft>
                <a:spcPts val="0"/>
              </a:spcAft>
              <a:buClr>
                <a:srgbClr val="000000"/>
              </a:buClr>
              <a:buSzPts val="1400"/>
              <a:buFont typeface="Arial"/>
              <a:buNone/>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62" b="0" i="0" u="none" strike="noStrike" cap="none">
                <a:solidFill>
                  <a:srgbClr val="000000"/>
                </a:solidFill>
                <a:latin typeface="Arial"/>
                <a:ea typeface="Arial"/>
                <a:cs typeface="Arial"/>
                <a:sym typeface="Arial"/>
              </a:defRPr>
            </a:lvl9pPr>
          </a:lstStyle>
          <a:p>
            <a:endParaRPr/>
          </a:p>
        </p:txBody>
      </p:sp>
      <p:sp>
        <p:nvSpPr>
          <p:cNvPr id="394" name="Google Shape;394;p56"/>
          <p:cNvSpPr txBox="1">
            <a:spLocks noGrp="1"/>
          </p:cNvSpPr>
          <p:nvPr>
            <p:ph type="ftr" idx="11"/>
          </p:nvPr>
        </p:nvSpPr>
        <p:spPr>
          <a:xfrm>
            <a:off x="0" y="0"/>
            <a:ext cx="3990104" cy="4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62" b="0" i="0" u="none" strike="noStrike" cap="none">
                <a:solidFill>
                  <a:srgbClr val="000000"/>
                </a:solidFill>
                <a:latin typeface="Arial"/>
                <a:ea typeface="Arial"/>
                <a:cs typeface="Arial"/>
                <a:sym typeface="Arial"/>
              </a:defRPr>
            </a:lvl9pPr>
          </a:lstStyle>
          <a:p>
            <a:endParaRPr/>
          </a:p>
        </p:txBody>
      </p:sp>
      <p:sp>
        <p:nvSpPr>
          <p:cNvPr id="395" name="Google Shape;395;p56"/>
          <p:cNvSpPr txBox="1">
            <a:spLocks noGrp="1"/>
          </p:cNvSpPr>
          <p:nvPr>
            <p:ph type="sldNum" idx="12"/>
          </p:nvPr>
        </p:nvSpPr>
        <p:spPr>
          <a:xfrm>
            <a:off x="0" y="0"/>
            <a:ext cx="3990104" cy="40000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400"/>
              <a:buFont typeface="Arial"/>
              <a:buNone/>
              <a:defRPr sz="1862"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862"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862"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862"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862"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862"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862"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862"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862" b="0" i="0" u="none" strike="noStrike" cap="none">
                <a:solidFill>
                  <a:srgbClr val="000000"/>
                </a:solidFill>
                <a:latin typeface="Arial"/>
                <a:ea typeface="Arial"/>
                <a:cs typeface="Arial"/>
                <a:sym typeface="Arial"/>
              </a:defRPr>
            </a:lvl9pPr>
          </a:lstStyle>
          <a:p>
            <a:r>
              <a:rPr lang="en-US"/>
              <a:t>Citation</a:t>
            </a:r>
          </a:p>
        </p:txBody>
      </p:sp>
    </p:spTree>
    <p:extLst>
      <p:ext uri="{BB962C8B-B14F-4D97-AF65-F5344CB8AC3E}">
        <p14:creationId xmlns:p14="http://schemas.microsoft.com/office/powerpoint/2010/main" val="4012307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F473BCE-A2AB-4348-A39C-C12924232498}" type="datetimeFigureOut">
              <a:rPr lang="en-US" smtClean="0"/>
              <a:pPr/>
              <a:t>9/28/23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51AD6E-69E2-4A22-9123-7AC335654D61}"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0702" y="4406901"/>
            <a:ext cx="10337562"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0702" y="2906713"/>
            <a:ext cx="10337562"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F473BCE-A2AB-4348-A39C-C12924232498}" type="datetimeFigureOut">
              <a:rPr lang="en-US" smtClean="0"/>
              <a:pPr/>
              <a:t>9/28/23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51AD6E-69E2-4A22-9123-7AC335654D61}"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08678" y="1600201"/>
            <a:ext cx="717675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188126" y="1600201"/>
            <a:ext cx="717886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F473BCE-A2AB-4348-A39C-C12924232498}" type="datetimeFigureOut">
              <a:rPr lang="en-US" smtClean="0"/>
              <a:pPr/>
              <a:t>9/28/23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251AD6E-69E2-4A22-9123-7AC335654D61}"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8092" y="274638"/>
            <a:ext cx="10945654"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8092" y="1535113"/>
            <a:ext cx="537359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8092" y="2174875"/>
            <a:ext cx="537359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8046" y="1535113"/>
            <a:ext cx="537570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8046" y="2174875"/>
            <a:ext cx="537570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F473BCE-A2AB-4348-A39C-C12924232498}" type="datetimeFigureOut">
              <a:rPr lang="en-US" smtClean="0"/>
              <a:pPr/>
              <a:t>9/28/23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251AD6E-69E2-4A22-9123-7AC335654D61}"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F473BCE-A2AB-4348-A39C-C12924232498}" type="datetimeFigureOut">
              <a:rPr lang="en-US" smtClean="0"/>
              <a:pPr/>
              <a:t>9/28/23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251AD6E-69E2-4A22-9123-7AC335654D61}"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473BCE-A2AB-4348-A39C-C12924232498}" type="datetimeFigureOut">
              <a:rPr lang="en-US" smtClean="0"/>
              <a:pPr/>
              <a:t>9/28/23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251AD6E-69E2-4A22-9123-7AC335654D61}"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093" y="273050"/>
            <a:ext cx="4001161"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54941" y="273051"/>
            <a:ext cx="679880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8093" y="1435101"/>
            <a:ext cx="400116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F473BCE-A2AB-4348-A39C-C12924232498}" type="datetimeFigureOut">
              <a:rPr lang="en-US" smtClean="0"/>
              <a:pPr/>
              <a:t>9/28/23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251AD6E-69E2-4A22-9123-7AC335654D61}"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3805" y="4800600"/>
            <a:ext cx="7297103"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3805" y="612775"/>
            <a:ext cx="729710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3805" y="5367338"/>
            <a:ext cx="729710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F473BCE-A2AB-4348-A39C-C12924232498}" type="datetimeFigureOut">
              <a:rPr lang="en-US" smtClean="0"/>
              <a:pPr/>
              <a:t>9/28/23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251AD6E-69E2-4A22-9123-7AC335654D61}"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extLst>
              <a:ext uri="{BEBA8EAE-BF5A-486C-A8C5-ECC9F3942E4B}">
                <a14:imgProps xmlns:a14="http://schemas.microsoft.com/office/drawing/2010/main">
                  <a14:imgLayer r:embed="rId15">
                    <a14:imgEffect>
                      <a14:sharpenSoften amount="-4000"/>
                    </a14:imgEffect>
                    <a14:imgEffect>
                      <a14:brightnessContrast contrast="-46000"/>
                    </a14:imgEffect>
                  </a14:imgLayer>
                </a14:imgProps>
              </a:ext>
            </a:extLst>
          </a:blip>
          <a:srcRect/>
          <a:stretch>
            <a:fillRect l="-4000" r="-4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8092" y="274638"/>
            <a:ext cx="10945654"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8092" y="1600201"/>
            <a:ext cx="10945654"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8092" y="6356351"/>
            <a:ext cx="283776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473BCE-A2AB-4348-A39C-C12924232498}" type="datetimeFigureOut">
              <a:rPr lang="en-US" smtClean="0"/>
              <a:pPr/>
              <a:t>9/28/23</a:t>
            </a:fld>
            <a:endParaRPr lang="en-US" dirty="0"/>
          </a:p>
        </p:txBody>
      </p:sp>
      <p:sp>
        <p:nvSpPr>
          <p:cNvPr id="5" name="Footer Placeholder 4"/>
          <p:cNvSpPr>
            <a:spLocks noGrp="1"/>
          </p:cNvSpPr>
          <p:nvPr>
            <p:ph type="ftr" sz="quarter" idx="3"/>
          </p:nvPr>
        </p:nvSpPr>
        <p:spPr>
          <a:xfrm>
            <a:off x="4155295" y="6356351"/>
            <a:ext cx="385124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15984" y="6356351"/>
            <a:ext cx="283776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51AD6E-69E2-4A22-9123-7AC335654D61}"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11.pn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905000"/>
            <a:ext cx="12161837" cy="2400657"/>
          </a:xfrm>
          <a:prstGeom prst="rect">
            <a:avLst/>
          </a:prstGeom>
          <a:noFill/>
        </p:spPr>
        <p:txBody>
          <a:bodyPr wrap="square" rtlCol="0">
            <a:spAutoFit/>
          </a:bodyPr>
          <a:lstStyle/>
          <a:p>
            <a:pPr algn="ctr"/>
            <a:r>
              <a:rPr lang="en-US" sz="4400" dirty="0">
                <a:solidFill>
                  <a:srgbClr val="767171"/>
                </a:solidFill>
                <a:latin typeface="Franklin Gothic Demi" pitchFamily="34" charset="0"/>
              </a:rPr>
              <a:t>Case Study:</a:t>
            </a:r>
          </a:p>
          <a:p>
            <a:pPr algn="ctr"/>
            <a:r>
              <a:rPr lang="en-US" sz="1600" dirty="0">
                <a:solidFill>
                  <a:srgbClr val="767171"/>
                </a:solidFill>
                <a:latin typeface="Franklin Gothic Demi" pitchFamily="34" charset="0"/>
              </a:rPr>
              <a:t> </a:t>
            </a:r>
          </a:p>
          <a:p>
            <a:pPr algn="ctr">
              <a:lnSpc>
                <a:spcPts val="5380"/>
              </a:lnSpc>
            </a:pPr>
            <a:r>
              <a:rPr lang="en-US" sz="4400" dirty="0">
                <a:solidFill>
                  <a:srgbClr val="C87137"/>
                </a:solidFill>
                <a:latin typeface="Franklin Gothic Demi" pitchFamily="34" charset="0"/>
              </a:rPr>
              <a:t>How a Level I Trauma Center Got </a:t>
            </a:r>
          </a:p>
          <a:p>
            <a:pPr algn="ctr">
              <a:lnSpc>
                <a:spcPts val="5380"/>
              </a:lnSpc>
            </a:pPr>
            <a:r>
              <a:rPr lang="en-US" sz="4400" dirty="0">
                <a:solidFill>
                  <a:srgbClr val="C87137"/>
                </a:solidFill>
                <a:latin typeface="Franklin Gothic Demi" pitchFamily="34" charset="0"/>
              </a:rPr>
              <a:t>IR Response Times Under 60 Minutes</a:t>
            </a:r>
          </a:p>
        </p:txBody>
      </p:sp>
      <p:cxnSp>
        <p:nvCxnSpPr>
          <p:cNvPr id="2" name="Straight Connector 1">
            <a:extLst>
              <a:ext uri="{FF2B5EF4-FFF2-40B4-BE49-F238E27FC236}">
                <a16:creationId xmlns:a16="http://schemas.microsoft.com/office/drawing/2014/main" id="{153070D8-39CE-52B7-FA25-B6DAF5AA3020}"/>
              </a:ext>
            </a:extLst>
          </p:cNvPr>
          <p:cNvCxnSpPr>
            <a:cxnSpLocks/>
          </p:cNvCxnSpPr>
          <p:nvPr/>
        </p:nvCxnSpPr>
        <p:spPr>
          <a:xfrm>
            <a:off x="518319" y="533400"/>
            <a:ext cx="2514600" cy="0"/>
          </a:xfrm>
          <a:prstGeom prst="line">
            <a:avLst/>
          </a:prstGeom>
          <a:ln w="76200">
            <a:solidFill>
              <a:srgbClr val="C87137"/>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D7F77952-BEA7-0100-4992-4AA6784C8468}"/>
              </a:ext>
            </a:extLst>
          </p:cNvPr>
          <p:cNvSpPr txBox="1"/>
          <p:nvPr/>
        </p:nvSpPr>
        <p:spPr>
          <a:xfrm>
            <a:off x="442119" y="609600"/>
            <a:ext cx="4648200" cy="584775"/>
          </a:xfrm>
          <a:prstGeom prst="rect">
            <a:avLst/>
          </a:prstGeom>
          <a:noFill/>
        </p:spPr>
        <p:txBody>
          <a:bodyPr wrap="square" rtlCol="0">
            <a:spAutoFit/>
          </a:bodyPr>
          <a:lstStyle/>
          <a:p>
            <a:r>
              <a:rPr lang="en-US" sz="3200" dirty="0">
                <a:solidFill>
                  <a:srgbClr val="767171"/>
                </a:solidFill>
                <a:latin typeface="Franklin Gothic Demi" pitchFamily="34" charset="0"/>
              </a:rPr>
              <a:t>TSN </a:t>
            </a:r>
            <a:r>
              <a:rPr lang="en-US" sz="3200" dirty="0">
                <a:solidFill>
                  <a:srgbClr val="C87137"/>
                </a:solidFill>
                <a:latin typeface="Franklin Gothic Demi" pitchFamily="34" charset="0"/>
              </a:rPr>
              <a:t>Webinars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92118CB-0720-9F68-35EC-59696329B13D}"/>
              </a:ext>
            </a:extLst>
          </p:cNvPr>
          <p:cNvSpPr/>
          <p:nvPr/>
        </p:nvSpPr>
        <p:spPr>
          <a:xfrm>
            <a:off x="0" y="0"/>
            <a:ext cx="4556919" cy="6858000"/>
          </a:xfrm>
          <a:prstGeom prst="rect">
            <a:avLst/>
          </a:prstGeom>
          <a:solidFill>
            <a:srgbClr val="76717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68D1068-79A5-BF2C-CCC0-F09FB1C3C3FB}"/>
              </a:ext>
            </a:extLst>
          </p:cNvPr>
          <p:cNvSpPr>
            <a:spLocks noGrp="1"/>
          </p:cNvSpPr>
          <p:nvPr>
            <p:ph type="title"/>
          </p:nvPr>
        </p:nvSpPr>
        <p:spPr>
          <a:xfrm>
            <a:off x="297259" y="2286000"/>
            <a:ext cx="3962400" cy="2286000"/>
          </a:xfrm>
        </p:spPr>
        <p:txBody>
          <a:bodyPr vert="horz" lIns="91214" tIns="45607" rIns="91214" bIns="45607" rtlCol="0" anchor="t">
            <a:noAutofit/>
          </a:bodyPr>
          <a:lstStyle/>
          <a:p>
            <a:r>
              <a:rPr lang="en-US" sz="4000" dirty="0">
                <a:solidFill>
                  <a:schemeClr val="bg1"/>
                </a:solidFill>
                <a:latin typeface="Franklin Gothic Medium" panose="020B0603020102020204" pitchFamily="34" charset="0"/>
              </a:rPr>
              <a:t>An Opportunity for Everyone to Speak Up</a:t>
            </a:r>
          </a:p>
        </p:txBody>
      </p:sp>
      <p:pic>
        <p:nvPicPr>
          <p:cNvPr id="5" name="Content Placeholder 6">
            <a:extLst>
              <a:ext uri="{FF2B5EF4-FFF2-40B4-BE49-F238E27FC236}">
                <a16:creationId xmlns:a16="http://schemas.microsoft.com/office/drawing/2014/main" id="{47F6CC31-8988-5541-BBA3-F9D2C6FA9DC3}"/>
              </a:ext>
            </a:extLst>
          </p:cNvPr>
          <p:cNvPicPr>
            <a:picLocks noGrp="1" noChangeAspect="1"/>
          </p:cNvPicPr>
          <p:nvPr>
            <p:ph idx="1"/>
          </p:nvPr>
        </p:nvPicPr>
        <p:blipFill>
          <a:blip r:embed="rId2"/>
          <a:stretch>
            <a:fillRect/>
          </a:stretch>
        </p:blipFill>
        <p:spPr>
          <a:xfrm>
            <a:off x="4861719" y="651176"/>
            <a:ext cx="6400800" cy="5527716"/>
          </a:xfrm>
          <a:prstGeom prst="rect">
            <a:avLst/>
          </a:prstGeom>
        </p:spPr>
      </p:pic>
      <p:sp>
        <p:nvSpPr>
          <p:cNvPr id="4" name="Slide Number Placeholder 3">
            <a:extLst>
              <a:ext uri="{FF2B5EF4-FFF2-40B4-BE49-F238E27FC236}">
                <a16:creationId xmlns:a16="http://schemas.microsoft.com/office/drawing/2014/main" id="{6B5CD24B-0340-D382-CD47-E4C47143DFCF}"/>
              </a:ext>
            </a:extLst>
          </p:cNvPr>
          <p:cNvSpPr>
            <a:spLocks noGrp="1"/>
          </p:cNvSpPr>
          <p:nvPr>
            <p:ph type="sldNum" sz="quarter" idx="12"/>
          </p:nvPr>
        </p:nvSpPr>
        <p:spPr>
          <a:xfrm>
            <a:off x="11675363" y="6448177"/>
            <a:ext cx="446948" cy="364222"/>
          </a:xfrm>
        </p:spPr>
        <p:txBody>
          <a:bodyPr vert="horz" lIns="91214" tIns="45607" rIns="91214" bIns="45607" rtlCol="0" anchor="ctr">
            <a:normAutofit/>
          </a:bodyPr>
          <a:lstStyle/>
          <a:p>
            <a:pPr>
              <a:spcAft>
                <a:spcPts val="599"/>
              </a:spcAft>
            </a:pPr>
            <a:fld id="{6FB6F467-9AF4-4D3A-8048-7038A589BD67}" type="slidenum">
              <a:rPr lang="en-US" sz="1097">
                <a:solidFill>
                  <a:schemeClr val="tx1">
                    <a:lumMod val="50000"/>
                    <a:lumOff val="50000"/>
                  </a:schemeClr>
                </a:solidFill>
              </a:rPr>
              <a:pPr>
                <a:spcAft>
                  <a:spcPts val="599"/>
                </a:spcAft>
              </a:pPr>
              <a:t>10</a:t>
            </a:fld>
            <a:endParaRPr lang="en-US" sz="1097">
              <a:solidFill>
                <a:schemeClr val="tx1">
                  <a:lumMod val="50000"/>
                  <a:lumOff val="50000"/>
                </a:schemeClr>
              </a:solidFill>
            </a:endParaRPr>
          </a:p>
        </p:txBody>
      </p:sp>
    </p:spTree>
    <p:extLst>
      <p:ext uri="{BB962C8B-B14F-4D97-AF65-F5344CB8AC3E}">
        <p14:creationId xmlns:p14="http://schemas.microsoft.com/office/powerpoint/2010/main" val="1884689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A1CDBC0-E87C-59BB-CE2F-E13981C11A62}"/>
              </a:ext>
            </a:extLst>
          </p:cNvPr>
          <p:cNvSpPr txBox="1"/>
          <p:nvPr/>
        </p:nvSpPr>
        <p:spPr>
          <a:xfrm>
            <a:off x="1966119" y="3048000"/>
            <a:ext cx="8915400" cy="1938992"/>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rgbClr val="767171"/>
                </a:solidFill>
                <a:latin typeface="Franklin Gothic Medium" panose="020B0603020102020204" pitchFamily="34" charset="0"/>
              </a:rPr>
              <a:t>IR staff call the Trauma Nurse Clinician when they are en route after activation</a:t>
            </a:r>
          </a:p>
          <a:p>
            <a:pPr marL="342900" indent="-342900">
              <a:buFont typeface="Arial" panose="020B0604020202020204" pitchFamily="34" charset="0"/>
              <a:buChar char="•"/>
            </a:pPr>
            <a:endParaRPr lang="en-US" sz="2400" dirty="0">
              <a:solidFill>
                <a:srgbClr val="767171"/>
              </a:solidFill>
              <a:latin typeface="Franklin Gothic Medium" panose="020B0603020102020204" pitchFamily="34" charset="0"/>
            </a:endParaRPr>
          </a:p>
          <a:p>
            <a:pPr marL="342900" indent="-342900">
              <a:buFont typeface="Arial" panose="020B0604020202020204" pitchFamily="34" charset="0"/>
              <a:buChar char="•"/>
            </a:pPr>
            <a:r>
              <a:rPr lang="en-US" sz="2400" dirty="0">
                <a:solidFill>
                  <a:srgbClr val="767171"/>
                </a:solidFill>
                <a:latin typeface="Franklin Gothic Medium" panose="020B0603020102020204" pitchFamily="34" charset="0"/>
              </a:rPr>
              <a:t>Patient is packaged and taken to IR so the patient is present when IR staff arrive</a:t>
            </a:r>
          </a:p>
        </p:txBody>
      </p:sp>
      <p:sp>
        <p:nvSpPr>
          <p:cNvPr id="2" name="TextBox 1">
            <a:extLst>
              <a:ext uri="{FF2B5EF4-FFF2-40B4-BE49-F238E27FC236}">
                <a16:creationId xmlns:a16="http://schemas.microsoft.com/office/drawing/2014/main" id="{D8196472-8311-87BE-D7CE-435878632420}"/>
              </a:ext>
            </a:extLst>
          </p:cNvPr>
          <p:cNvSpPr txBox="1"/>
          <p:nvPr/>
        </p:nvSpPr>
        <p:spPr>
          <a:xfrm>
            <a:off x="899319" y="1905000"/>
            <a:ext cx="10363200" cy="707886"/>
          </a:xfrm>
          <a:prstGeom prst="rect">
            <a:avLst/>
          </a:prstGeom>
          <a:noFill/>
        </p:spPr>
        <p:txBody>
          <a:bodyPr wrap="square" rtlCol="0">
            <a:spAutoFit/>
          </a:bodyPr>
          <a:lstStyle/>
          <a:p>
            <a:pPr algn="ctr"/>
            <a:r>
              <a:rPr lang="en-US" sz="4000" dirty="0">
                <a:solidFill>
                  <a:srgbClr val="C87137"/>
                </a:solidFill>
                <a:latin typeface="Franklin Gothic Demi" pitchFamily="34" charset="0"/>
              </a:rPr>
              <a:t>Process Change: September 2021</a:t>
            </a:r>
          </a:p>
        </p:txBody>
      </p:sp>
      <p:sp>
        <p:nvSpPr>
          <p:cNvPr id="5" name="TextBox 4">
            <a:extLst>
              <a:ext uri="{FF2B5EF4-FFF2-40B4-BE49-F238E27FC236}">
                <a16:creationId xmlns:a16="http://schemas.microsoft.com/office/drawing/2014/main" id="{4899E2E7-1E46-7DD9-5B9C-E02F87EA964F}"/>
              </a:ext>
            </a:extLst>
          </p:cNvPr>
          <p:cNvSpPr txBox="1"/>
          <p:nvPr/>
        </p:nvSpPr>
        <p:spPr>
          <a:xfrm>
            <a:off x="442119" y="609600"/>
            <a:ext cx="9372600" cy="584775"/>
          </a:xfrm>
          <a:prstGeom prst="rect">
            <a:avLst/>
          </a:prstGeom>
          <a:noFill/>
        </p:spPr>
        <p:txBody>
          <a:bodyPr wrap="square" rtlCol="0">
            <a:spAutoFit/>
          </a:bodyPr>
          <a:lstStyle/>
          <a:p>
            <a:r>
              <a:rPr lang="en-US" sz="3200" dirty="0">
                <a:solidFill>
                  <a:srgbClr val="767171"/>
                </a:solidFill>
                <a:latin typeface="Franklin Gothic Demi" pitchFamily="34" charset="0"/>
              </a:rPr>
              <a:t>CASE STUDY</a:t>
            </a:r>
            <a:endParaRPr lang="en-US" sz="3200" dirty="0">
              <a:solidFill>
                <a:srgbClr val="C87137"/>
              </a:solidFill>
              <a:latin typeface="Franklin Gothic Demi" pitchFamily="34" charset="0"/>
            </a:endParaRPr>
          </a:p>
        </p:txBody>
      </p:sp>
      <p:cxnSp>
        <p:nvCxnSpPr>
          <p:cNvPr id="6" name="Straight Connector 5">
            <a:extLst>
              <a:ext uri="{FF2B5EF4-FFF2-40B4-BE49-F238E27FC236}">
                <a16:creationId xmlns:a16="http://schemas.microsoft.com/office/drawing/2014/main" id="{1399D973-F269-C287-5713-6C25B00F1DA3}"/>
              </a:ext>
            </a:extLst>
          </p:cNvPr>
          <p:cNvCxnSpPr>
            <a:cxnSpLocks/>
          </p:cNvCxnSpPr>
          <p:nvPr/>
        </p:nvCxnSpPr>
        <p:spPr>
          <a:xfrm>
            <a:off x="518319" y="533400"/>
            <a:ext cx="2286000" cy="0"/>
          </a:xfrm>
          <a:prstGeom prst="line">
            <a:avLst/>
          </a:prstGeom>
          <a:ln w="76200">
            <a:solidFill>
              <a:srgbClr val="C8713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249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A1CDBC0-E87C-59BB-CE2F-E13981C11A62}"/>
              </a:ext>
            </a:extLst>
          </p:cNvPr>
          <p:cNvSpPr txBox="1"/>
          <p:nvPr/>
        </p:nvSpPr>
        <p:spPr>
          <a:xfrm>
            <a:off x="899319" y="2895600"/>
            <a:ext cx="10934700" cy="3416320"/>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rgbClr val="767171"/>
                </a:solidFill>
                <a:latin typeface="Franklin Gothic Medium" panose="020B0603020102020204" pitchFamily="34" charset="0"/>
              </a:rPr>
              <a:t>Communication: no program found to solve time issues in process</a:t>
            </a:r>
          </a:p>
          <a:p>
            <a:pPr marL="342900" indent="-342900">
              <a:buFont typeface="Arial" panose="020B0604020202020204" pitchFamily="34" charset="0"/>
              <a:buChar char="•"/>
            </a:pPr>
            <a:endParaRPr lang="en-US" sz="2400" dirty="0">
              <a:solidFill>
                <a:srgbClr val="767171"/>
              </a:solidFill>
              <a:latin typeface="Franklin Gothic Medium" panose="020B0603020102020204" pitchFamily="34" charset="0"/>
            </a:endParaRPr>
          </a:p>
          <a:p>
            <a:pPr marL="342900" indent="-342900">
              <a:buFont typeface="Arial" panose="020B0604020202020204" pitchFamily="34" charset="0"/>
              <a:buChar char="•"/>
            </a:pPr>
            <a:r>
              <a:rPr lang="en-US" sz="2400" dirty="0">
                <a:solidFill>
                  <a:srgbClr val="767171"/>
                </a:solidFill>
                <a:latin typeface="Franklin Gothic Medium" panose="020B0603020102020204" pitchFamily="34" charset="0"/>
              </a:rPr>
              <a:t>ED team waiting in hallway with critical patient and no access to IR room </a:t>
            </a:r>
          </a:p>
          <a:p>
            <a:endParaRPr lang="en-US" sz="2400" dirty="0">
              <a:solidFill>
                <a:srgbClr val="767171"/>
              </a:solidFill>
              <a:latin typeface="Franklin Gothic Medium" panose="020B0603020102020204" pitchFamily="34" charset="0"/>
            </a:endParaRPr>
          </a:p>
          <a:p>
            <a:pPr marL="342900" indent="-342900">
              <a:buFont typeface="Arial" panose="020B0604020202020204" pitchFamily="34" charset="0"/>
              <a:buChar char="•"/>
            </a:pPr>
            <a:r>
              <a:rPr lang="en-US" sz="2400" dirty="0">
                <a:solidFill>
                  <a:srgbClr val="767171"/>
                </a:solidFill>
                <a:latin typeface="Franklin Gothic Medium" panose="020B0603020102020204" pitchFamily="34" charset="0"/>
              </a:rPr>
              <a:t>ED/trauma team not familiar with location of supplies</a:t>
            </a:r>
          </a:p>
          <a:p>
            <a:endParaRPr lang="en-US" sz="2400" dirty="0">
              <a:solidFill>
                <a:srgbClr val="767171"/>
              </a:solidFill>
              <a:latin typeface="Franklin Gothic Medium" panose="020B0603020102020204" pitchFamily="34" charset="0"/>
            </a:endParaRPr>
          </a:p>
          <a:p>
            <a:pPr marL="342900" indent="-342900">
              <a:buFont typeface="Arial" panose="020B0604020202020204" pitchFamily="34" charset="0"/>
              <a:buChar char="•"/>
            </a:pPr>
            <a:r>
              <a:rPr lang="en-US" sz="2400" dirty="0">
                <a:solidFill>
                  <a:srgbClr val="767171"/>
                </a:solidFill>
                <a:latin typeface="Franklin Gothic Medium" panose="020B0603020102020204" pitchFamily="34" charset="0"/>
              </a:rPr>
              <a:t>IR staff arrive at various times, so ED staff had to stay until full IR team arrival to care for patient, no anesthesia in the room  </a:t>
            </a:r>
          </a:p>
          <a:p>
            <a:pPr algn="ctr"/>
            <a:endParaRPr lang="en-US" sz="2400" dirty="0">
              <a:solidFill>
                <a:srgbClr val="767171"/>
              </a:solidFill>
              <a:latin typeface="Franklin Gothic Medium" panose="020B0603020102020204" pitchFamily="34" charset="0"/>
            </a:endParaRPr>
          </a:p>
        </p:txBody>
      </p:sp>
      <p:sp>
        <p:nvSpPr>
          <p:cNvPr id="2" name="TextBox 1">
            <a:extLst>
              <a:ext uri="{FF2B5EF4-FFF2-40B4-BE49-F238E27FC236}">
                <a16:creationId xmlns:a16="http://schemas.microsoft.com/office/drawing/2014/main" id="{D8196472-8311-87BE-D7CE-435878632420}"/>
              </a:ext>
            </a:extLst>
          </p:cNvPr>
          <p:cNvSpPr txBox="1"/>
          <p:nvPr/>
        </p:nvSpPr>
        <p:spPr>
          <a:xfrm>
            <a:off x="899319" y="1905000"/>
            <a:ext cx="10363200" cy="707886"/>
          </a:xfrm>
          <a:prstGeom prst="rect">
            <a:avLst/>
          </a:prstGeom>
          <a:noFill/>
        </p:spPr>
        <p:txBody>
          <a:bodyPr wrap="square" rtlCol="0">
            <a:spAutoFit/>
          </a:bodyPr>
          <a:lstStyle/>
          <a:p>
            <a:pPr algn="ctr"/>
            <a:r>
              <a:rPr lang="en-US" sz="4000" dirty="0">
                <a:solidFill>
                  <a:srgbClr val="C87137"/>
                </a:solidFill>
                <a:latin typeface="Franklin Gothic Demi" pitchFamily="34" charset="0"/>
              </a:rPr>
              <a:t>Issues</a:t>
            </a:r>
          </a:p>
        </p:txBody>
      </p:sp>
      <p:sp>
        <p:nvSpPr>
          <p:cNvPr id="5" name="TextBox 4">
            <a:extLst>
              <a:ext uri="{FF2B5EF4-FFF2-40B4-BE49-F238E27FC236}">
                <a16:creationId xmlns:a16="http://schemas.microsoft.com/office/drawing/2014/main" id="{4899E2E7-1E46-7DD9-5B9C-E02F87EA964F}"/>
              </a:ext>
            </a:extLst>
          </p:cNvPr>
          <p:cNvSpPr txBox="1"/>
          <p:nvPr/>
        </p:nvSpPr>
        <p:spPr>
          <a:xfrm>
            <a:off x="442119" y="609600"/>
            <a:ext cx="9372600" cy="584775"/>
          </a:xfrm>
          <a:prstGeom prst="rect">
            <a:avLst/>
          </a:prstGeom>
          <a:noFill/>
        </p:spPr>
        <p:txBody>
          <a:bodyPr wrap="square" rtlCol="0">
            <a:spAutoFit/>
          </a:bodyPr>
          <a:lstStyle/>
          <a:p>
            <a:r>
              <a:rPr lang="en-US" sz="3200" dirty="0">
                <a:solidFill>
                  <a:srgbClr val="767171"/>
                </a:solidFill>
                <a:latin typeface="Franklin Gothic Demi" pitchFamily="34" charset="0"/>
              </a:rPr>
              <a:t>CASE STUDY</a:t>
            </a:r>
            <a:endParaRPr lang="en-US" sz="3200" dirty="0">
              <a:solidFill>
                <a:srgbClr val="C87137"/>
              </a:solidFill>
              <a:latin typeface="Franklin Gothic Demi" pitchFamily="34" charset="0"/>
            </a:endParaRPr>
          </a:p>
        </p:txBody>
      </p:sp>
      <p:cxnSp>
        <p:nvCxnSpPr>
          <p:cNvPr id="6" name="Straight Connector 5">
            <a:extLst>
              <a:ext uri="{FF2B5EF4-FFF2-40B4-BE49-F238E27FC236}">
                <a16:creationId xmlns:a16="http://schemas.microsoft.com/office/drawing/2014/main" id="{1399D973-F269-C287-5713-6C25B00F1DA3}"/>
              </a:ext>
            </a:extLst>
          </p:cNvPr>
          <p:cNvCxnSpPr>
            <a:cxnSpLocks/>
          </p:cNvCxnSpPr>
          <p:nvPr/>
        </p:nvCxnSpPr>
        <p:spPr>
          <a:xfrm>
            <a:off x="518319" y="533400"/>
            <a:ext cx="2286000" cy="0"/>
          </a:xfrm>
          <a:prstGeom prst="line">
            <a:avLst/>
          </a:prstGeom>
          <a:ln w="76200">
            <a:solidFill>
              <a:srgbClr val="C8713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3432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fade">
                                      <p:cBhvr>
                                        <p:cTn id="1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A1CDBC0-E87C-59BB-CE2F-E13981C11A62}"/>
              </a:ext>
            </a:extLst>
          </p:cNvPr>
          <p:cNvSpPr txBox="1"/>
          <p:nvPr/>
        </p:nvSpPr>
        <p:spPr>
          <a:xfrm>
            <a:off x="1966119" y="2906287"/>
            <a:ext cx="9563100" cy="2677656"/>
          </a:xfrm>
          <a:prstGeom prst="rect">
            <a:avLst/>
          </a:prstGeom>
          <a:noFill/>
        </p:spPr>
        <p:txBody>
          <a:bodyPr wrap="square" rtlCol="0">
            <a:spAutoFit/>
          </a:bodyPr>
          <a:lstStyle/>
          <a:p>
            <a:r>
              <a:rPr lang="en-US" sz="2400" dirty="0">
                <a:solidFill>
                  <a:srgbClr val="767171"/>
                </a:solidFill>
                <a:latin typeface="Franklin Gothic Medium" panose="020B0603020102020204" pitchFamily="34" charset="0"/>
              </a:rPr>
              <a:t>Multidisciplinary meetings and staff input</a:t>
            </a:r>
          </a:p>
          <a:p>
            <a:endParaRPr lang="en-US" sz="2400" dirty="0">
              <a:solidFill>
                <a:srgbClr val="767171"/>
              </a:solidFill>
              <a:latin typeface="Franklin Gothic Medium" panose="020B0603020102020204" pitchFamily="34" charset="0"/>
            </a:endParaRPr>
          </a:p>
          <a:p>
            <a:pPr marL="342900" indent="-342900">
              <a:buFont typeface="Arial" panose="020B0604020202020204" pitchFamily="34" charset="0"/>
              <a:buChar char="•"/>
            </a:pPr>
            <a:r>
              <a:rPr lang="en-US" sz="2400" dirty="0">
                <a:solidFill>
                  <a:srgbClr val="767171"/>
                </a:solidFill>
                <a:latin typeface="Franklin Gothic Medium" panose="020B0603020102020204" pitchFamily="34" charset="0"/>
              </a:rPr>
              <a:t>ED/trauma team leaves room 15 minutes after IR notification, notifies anesthesia </a:t>
            </a:r>
          </a:p>
          <a:p>
            <a:pPr marL="342900" indent="-342900">
              <a:buFont typeface="Arial" panose="020B0604020202020204" pitchFamily="34" charset="0"/>
              <a:buChar char="•"/>
            </a:pPr>
            <a:r>
              <a:rPr lang="en-US" sz="2400" dirty="0">
                <a:solidFill>
                  <a:srgbClr val="767171"/>
                </a:solidFill>
                <a:latin typeface="Franklin Gothic Medium" panose="020B0603020102020204" pitchFamily="34" charset="0"/>
              </a:rPr>
              <a:t>Team goes to IR designated room</a:t>
            </a:r>
          </a:p>
          <a:p>
            <a:pPr marL="342900" indent="-342900">
              <a:buFont typeface="Arial" panose="020B0604020202020204" pitchFamily="34" charset="0"/>
              <a:buChar char="•"/>
            </a:pPr>
            <a:r>
              <a:rPr lang="en-US" sz="2400" dirty="0">
                <a:solidFill>
                  <a:srgbClr val="767171"/>
                </a:solidFill>
                <a:latin typeface="Franklin Gothic Medium" panose="020B0603020102020204" pitchFamily="34" charset="0"/>
              </a:rPr>
              <a:t>Anesthesia is present on arrival</a:t>
            </a:r>
          </a:p>
          <a:p>
            <a:pPr marL="342900" indent="-342900">
              <a:buFont typeface="Arial" panose="020B0604020202020204" pitchFamily="34" charset="0"/>
              <a:buChar char="•"/>
            </a:pPr>
            <a:r>
              <a:rPr lang="en-US" sz="2400" dirty="0">
                <a:solidFill>
                  <a:srgbClr val="767171"/>
                </a:solidFill>
                <a:latin typeface="Franklin Gothic Medium" panose="020B0603020102020204" pitchFamily="34" charset="0"/>
              </a:rPr>
              <a:t>ED team stays until an IR staff arrives</a:t>
            </a:r>
          </a:p>
        </p:txBody>
      </p:sp>
      <p:sp>
        <p:nvSpPr>
          <p:cNvPr id="2" name="TextBox 1">
            <a:extLst>
              <a:ext uri="{FF2B5EF4-FFF2-40B4-BE49-F238E27FC236}">
                <a16:creationId xmlns:a16="http://schemas.microsoft.com/office/drawing/2014/main" id="{D8196472-8311-87BE-D7CE-435878632420}"/>
              </a:ext>
            </a:extLst>
          </p:cNvPr>
          <p:cNvSpPr txBox="1"/>
          <p:nvPr/>
        </p:nvSpPr>
        <p:spPr>
          <a:xfrm>
            <a:off x="899319" y="1905000"/>
            <a:ext cx="10363200" cy="707886"/>
          </a:xfrm>
          <a:prstGeom prst="rect">
            <a:avLst/>
          </a:prstGeom>
          <a:noFill/>
        </p:spPr>
        <p:txBody>
          <a:bodyPr wrap="square" rtlCol="0">
            <a:spAutoFit/>
          </a:bodyPr>
          <a:lstStyle/>
          <a:p>
            <a:pPr algn="ctr"/>
            <a:r>
              <a:rPr lang="en-US" sz="4000" dirty="0">
                <a:solidFill>
                  <a:srgbClr val="C87137"/>
                </a:solidFill>
                <a:latin typeface="Franklin Gothic Demi" pitchFamily="34" charset="0"/>
              </a:rPr>
              <a:t>Process Change: December 2021</a:t>
            </a:r>
          </a:p>
        </p:txBody>
      </p:sp>
      <p:sp>
        <p:nvSpPr>
          <p:cNvPr id="5" name="TextBox 4">
            <a:extLst>
              <a:ext uri="{FF2B5EF4-FFF2-40B4-BE49-F238E27FC236}">
                <a16:creationId xmlns:a16="http://schemas.microsoft.com/office/drawing/2014/main" id="{4899E2E7-1E46-7DD9-5B9C-E02F87EA964F}"/>
              </a:ext>
            </a:extLst>
          </p:cNvPr>
          <p:cNvSpPr txBox="1"/>
          <p:nvPr/>
        </p:nvSpPr>
        <p:spPr>
          <a:xfrm>
            <a:off x="442119" y="609600"/>
            <a:ext cx="9372600" cy="584775"/>
          </a:xfrm>
          <a:prstGeom prst="rect">
            <a:avLst/>
          </a:prstGeom>
          <a:noFill/>
        </p:spPr>
        <p:txBody>
          <a:bodyPr wrap="square" rtlCol="0">
            <a:spAutoFit/>
          </a:bodyPr>
          <a:lstStyle/>
          <a:p>
            <a:r>
              <a:rPr lang="en-US" sz="3200" dirty="0">
                <a:solidFill>
                  <a:srgbClr val="767171"/>
                </a:solidFill>
                <a:latin typeface="Franklin Gothic Demi" pitchFamily="34" charset="0"/>
              </a:rPr>
              <a:t>CASE STUDY</a:t>
            </a:r>
            <a:endParaRPr lang="en-US" sz="3200" dirty="0">
              <a:solidFill>
                <a:srgbClr val="C87137"/>
              </a:solidFill>
              <a:latin typeface="Franklin Gothic Demi" pitchFamily="34" charset="0"/>
            </a:endParaRPr>
          </a:p>
        </p:txBody>
      </p:sp>
      <p:cxnSp>
        <p:nvCxnSpPr>
          <p:cNvPr id="6" name="Straight Connector 5">
            <a:extLst>
              <a:ext uri="{FF2B5EF4-FFF2-40B4-BE49-F238E27FC236}">
                <a16:creationId xmlns:a16="http://schemas.microsoft.com/office/drawing/2014/main" id="{1399D973-F269-C287-5713-6C25B00F1DA3}"/>
              </a:ext>
            </a:extLst>
          </p:cNvPr>
          <p:cNvCxnSpPr>
            <a:cxnSpLocks/>
          </p:cNvCxnSpPr>
          <p:nvPr/>
        </p:nvCxnSpPr>
        <p:spPr>
          <a:xfrm>
            <a:off x="518319" y="533400"/>
            <a:ext cx="2286000" cy="0"/>
          </a:xfrm>
          <a:prstGeom prst="line">
            <a:avLst/>
          </a:prstGeom>
          <a:ln w="76200">
            <a:solidFill>
              <a:srgbClr val="C8713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8995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 name="Content Placeholder 2">
            <a:extLst>
              <a:ext uri="{FF2B5EF4-FFF2-40B4-BE49-F238E27FC236}">
                <a16:creationId xmlns:a16="http://schemas.microsoft.com/office/drawing/2014/main" id="{9B2E0E9F-B557-9F45-CE20-34AB9C6D9498}"/>
              </a:ext>
            </a:extLst>
          </p:cNvPr>
          <p:cNvGraphicFramePr>
            <a:graphicFrameLocks noGrp="1"/>
          </p:cNvGraphicFramePr>
          <p:nvPr>
            <p:ph idx="1"/>
            <p:extLst>
              <p:ext uri="{D42A27DB-BD31-4B8C-83A1-F6EECF244321}">
                <p14:modId xmlns:p14="http://schemas.microsoft.com/office/powerpoint/2010/main" val="1644869026"/>
              </p:ext>
            </p:extLst>
          </p:nvPr>
        </p:nvGraphicFramePr>
        <p:xfrm>
          <a:off x="836127" y="1265993"/>
          <a:ext cx="10350191" cy="48300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782C38F1-20A8-6E6E-E985-A1AA96FCF3DE}"/>
              </a:ext>
            </a:extLst>
          </p:cNvPr>
          <p:cNvSpPr txBox="1"/>
          <p:nvPr/>
        </p:nvSpPr>
        <p:spPr>
          <a:xfrm>
            <a:off x="860996" y="912050"/>
            <a:ext cx="10363200" cy="707886"/>
          </a:xfrm>
          <a:prstGeom prst="rect">
            <a:avLst/>
          </a:prstGeom>
          <a:noFill/>
        </p:spPr>
        <p:txBody>
          <a:bodyPr wrap="square" rtlCol="0">
            <a:spAutoFit/>
          </a:bodyPr>
          <a:lstStyle/>
          <a:p>
            <a:pPr algn="ctr"/>
            <a:r>
              <a:rPr lang="en-US" sz="4000" dirty="0">
                <a:solidFill>
                  <a:srgbClr val="C87137"/>
                </a:solidFill>
                <a:latin typeface="Franklin Gothic Demi" pitchFamily="34" charset="0"/>
              </a:rPr>
              <a:t>Process Change: December 2021</a:t>
            </a:r>
          </a:p>
        </p:txBody>
      </p:sp>
    </p:spTree>
    <p:extLst>
      <p:ext uri="{BB962C8B-B14F-4D97-AF65-F5344CB8AC3E}">
        <p14:creationId xmlns:p14="http://schemas.microsoft.com/office/powerpoint/2010/main" val="3159667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9"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A1CDBC0-E87C-59BB-CE2F-E13981C11A62}"/>
              </a:ext>
            </a:extLst>
          </p:cNvPr>
          <p:cNvSpPr txBox="1"/>
          <p:nvPr/>
        </p:nvSpPr>
        <p:spPr>
          <a:xfrm>
            <a:off x="1661319" y="2438400"/>
            <a:ext cx="8915400" cy="4031873"/>
          </a:xfrm>
          <a:prstGeom prst="rect">
            <a:avLst/>
          </a:prstGeom>
          <a:noFill/>
        </p:spPr>
        <p:txBody>
          <a:bodyPr wrap="square" rtlCol="0">
            <a:spAutoFit/>
          </a:bodyPr>
          <a:lstStyle/>
          <a:p>
            <a:r>
              <a:rPr lang="en-US" sz="2000" dirty="0">
                <a:solidFill>
                  <a:srgbClr val="767171"/>
                </a:solidFill>
                <a:latin typeface="Franklin Gothic Medium" panose="020B0603020102020204" pitchFamily="34" charset="0"/>
              </a:rPr>
              <a:t>October 2021: </a:t>
            </a:r>
          </a:p>
          <a:p>
            <a:endParaRPr lang="en-US" dirty="0">
              <a:solidFill>
                <a:srgbClr val="767171"/>
              </a:solidFill>
              <a:latin typeface="Franklin Gothic Medium" panose="020B0603020102020204" pitchFamily="34" charset="0"/>
            </a:endParaRPr>
          </a:p>
          <a:p>
            <a:pPr marL="800100" lvl="1" indent="-342900">
              <a:buFont typeface="Arial" panose="020B0604020202020204" pitchFamily="34" charset="0"/>
              <a:buChar char="•"/>
            </a:pPr>
            <a:r>
              <a:rPr lang="en-US" dirty="0">
                <a:solidFill>
                  <a:srgbClr val="767171"/>
                </a:solidFill>
                <a:latin typeface="Franklin Gothic Medium" panose="020B0603020102020204" pitchFamily="34" charset="0"/>
              </a:rPr>
              <a:t>Viz.ai process for stroke identified as successful model</a:t>
            </a:r>
          </a:p>
          <a:p>
            <a:pPr marL="800100" lvl="1" indent="-342900">
              <a:buFont typeface="Arial" panose="020B0604020202020204" pitchFamily="34" charset="0"/>
              <a:buChar char="•"/>
            </a:pPr>
            <a:r>
              <a:rPr lang="en-US" dirty="0">
                <a:solidFill>
                  <a:srgbClr val="767171"/>
                </a:solidFill>
                <a:latin typeface="Franklin Gothic Medium" panose="020B0603020102020204" pitchFamily="34" charset="0"/>
              </a:rPr>
              <a:t>Company contacted for trauma application</a:t>
            </a:r>
          </a:p>
          <a:p>
            <a:pPr marL="342900" indent="-342900">
              <a:buFont typeface="Arial" panose="020B0604020202020204" pitchFamily="34" charset="0"/>
              <a:buChar char="•"/>
            </a:pPr>
            <a:endParaRPr lang="en-US" dirty="0">
              <a:solidFill>
                <a:srgbClr val="767171"/>
              </a:solidFill>
              <a:latin typeface="Franklin Gothic Medium" panose="020B0603020102020204" pitchFamily="34" charset="0"/>
            </a:endParaRPr>
          </a:p>
          <a:p>
            <a:r>
              <a:rPr lang="en-US" sz="2000" dirty="0">
                <a:solidFill>
                  <a:srgbClr val="767171"/>
                </a:solidFill>
                <a:latin typeface="Franklin Gothic Medium" panose="020B0603020102020204" pitchFamily="34" charset="0"/>
              </a:rPr>
              <a:t>July 2022: </a:t>
            </a:r>
          </a:p>
          <a:p>
            <a:endParaRPr lang="en-US" dirty="0">
              <a:solidFill>
                <a:srgbClr val="767171"/>
              </a:solidFill>
              <a:latin typeface="Franklin Gothic Medium" panose="020B0603020102020204" pitchFamily="34" charset="0"/>
            </a:endParaRPr>
          </a:p>
          <a:p>
            <a:pPr marL="800100" lvl="1" indent="-342900">
              <a:buFont typeface="Arial" panose="020B0604020202020204" pitchFamily="34" charset="0"/>
              <a:buChar char="•"/>
            </a:pPr>
            <a:r>
              <a:rPr lang="en-US" dirty="0">
                <a:solidFill>
                  <a:srgbClr val="767171"/>
                </a:solidFill>
                <a:latin typeface="Franklin Gothic Medium" panose="020B0603020102020204" pitchFamily="34" charset="0"/>
              </a:rPr>
              <a:t>Completed process for trauma IR cases and implemented at THR Ft. Worth </a:t>
            </a:r>
          </a:p>
          <a:p>
            <a:pPr marL="800100" lvl="1" indent="-342900">
              <a:buFont typeface="Arial" panose="020B0604020202020204" pitchFamily="34" charset="0"/>
              <a:buChar char="•"/>
            </a:pPr>
            <a:r>
              <a:rPr lang="en-US" dirty="0">
                <a:solidFill>
                  <a:srgbClr val="767171"/>
                </a:solidFill>
                <a:latin typeface="Franklin Gothic Medium" panose="020B0603020102020204" pitchFamily="34" charset="0"/>
              </a:rPr>
              <a:t>Education on process delivered to trauma surgeons/team</a:t>
            </a:r>
          </a:p>
          <a:p>
            <a:pPr marL="7938" lvl="1"/>
            <a:endParaRPr lang="en-US" dirty="0">
              <a:solidFill>
                <a:srgbClr val="767171"/>
              </a:solidFill>
              <a:latin typeface="Franklin Gothic Medium" panose="020B0603020102020204" pitchFamily="34" charset="0"/>
            </a:endParaRPr>
          </a:p>
          <a:p>
            <a:pPr marL="7938" lvl="1"/>
            <a:r>
              <a:rPr lang="en-US" sz="2000" dirty="0">
                <a:solidFill>
                  <a:srgbClr val="767171"/>
                </a:solidFill>
                <a:latin typeface="Franklin Gothic Medium" panose="020B0603020102020204" pitchFamily="34" charset="0"/>
              </a:rPr>
              <a:t>Results:</a:t>
            </a:r>
          </a:p>
          <a:p>
            <a:pPr marL="7938" lvl="1"/>
            <a:endParaRPr lang="en-US" dirty="0">
              <a:solidFill>
                <a:srgbClr val="767171"/>
              </a:solidFill>
              <a:latin typeface="Franklin Gothic Medium" panose="020B0603020102020204" pitchFamily="34" charset="0"/>
            </a:endParaRPr>
          </a:p>
          <a:p>
            <a:pPr marL="800100" lvl="1" indent="-341313">
              <a:buFont typeface="Arial" panose="020B0604020202020204" pitchFamily="34" charset="0"/>
              <a:buChar char="•"/>
            </a:pPr>
            <a:r>
              <a:rPr lang="en-US" dirty="0">
                <a:solidFill>
                  <a:srgbClr val="767171"/>
                </a:solidFill>
                <a:latin typeface="Franklin Gothic Medium" panose="020B0603020102020204" pitchFamily="34" charset="0"/>
              </a:rPr>
              <a:t>Improved time documentation with texted chat</a:t>
            </a:r>
          </a:p>
          <a:p>
            <a:pPr marL="800100" lvl="1" indent="-341313">
              <a:buFont typeface="Arial" panose="020B0604020202020204" pitchFamily="34" charset="0"/>
              <a:buChar char="•"/>
            </a:pPr>
            <a:r>
              <a:rPr lang="en-US" dirty="0">
                <a:solidFill>
                  <a:srgbClr val="767171"/>
                </a:solidFill>
                <a:latin typeface="Franklin Gothic Medium" panose="020B0603020102020204" pitchFamily="34" charset="0"/>
              </a:rPr>
              <a:t>Consistently under 60 minutes when Viz used (except 1 late staff arrival)</a:t>
            </a:r>
          </a:p>
        </p:txBody>
      </p:sp>
      <p:sp>
        <p:nvSpPr>
          <p:cNvPr id="2" name="TextBox 1">
            <a:extLst>
              <a:ext uri="{FF2B5EF4-FFF2-40B4-BE49-F238E27FC236}">
                <a16:creationId xmlns:a16="http://schemas.microsoft.com/office/drawing/2014/main" id="{D8196472-8311-87BE-D7CE-435878632420}"/>
              </a:ext>
            </a:extLst>
          </p:cNvPr>
          <p:cNvSpPr txBox="1"/>
          <p:nvPr/>
        </p:nvSpPr>
        <p:spPr>
          <a:xfrm>
            <a:off x="899319" y="1526740"/>
            <a:ext cx="10363200" cy="707886"/>
          </a:xfrm>
          <a:prstGeom prst="rect">
            <a:avLst/>
          </a:prstGeom>
          <a:noFill/>
        </p:spPr>
        <p:txBody>
          <a:bodyPr wrap="square" rtlCol="0">
            <a:spAutoFit/>
          </a:bodyPr>
          <a:lstStyle/>
          <a:p>
            <a:pPr algn="ctr"/>
            <a:r>
              <a:rPr lang="en-US" sz="4000" dirty="0">
                <a:solidFill>
                  <a:srgbClr val="C87137"/>
                </a:solidFill>
                <a:latin typeface="Franklin Gothic Demi" pitchFamily="34" charset="0"/>
              </a:rPr>
              <a:t>Success</a:t>
            </a:r>
            <a:r>
              <a:rPr lang="en-US" sz="4000">
                <a:solidFill>
                  <a:srgbClr val="C87137"/>
                </a:solidFill>
                <a:latin typeface="Franklin Gothic Demi" pitchFamily="34" charset="0"/>
              </a:rPr>
              <a:t>: Ask </a:t>
            </a:r>
            <a:r>
              <a:rPr lang="en-US" sz="4000" dirty="0">
                <a:solidFill>
                  <a:srgbClr val="C87137"/>
                </a:solidFill>
                <a:latin typeface="Franklin Gothic Demi" pitchFamily="34" charset="0"/>
              </a:rPr>
              <a:t>the Right Question</a:t>
            </a:r>
          </a:p>
        </p:txBody>
      </p:sp>
      <p:sp>
        <p:nvSpPr>
          <p:cNvPr id="5" name="TextBox 4">
            <a:extLst>
              <a:ext uri="{FF2B5EF4-FFF2-40B4-BE49-F238E27FC236}">
                <a16:creationId xmlns:a16="http://schemas.microsoft.com/office/drawing/2014/main" id="{4899E2E7-1E46-7DD9-5B9C-E02F87EA964F}"/>
              </a:ext>
            </a:extLst>
          </p:cNvPr>
          <p:cNvSpPr txBox="1"/>
          <p:nvPr/>
        </p:nvSpPr>
        <p:spPr>
          <a:xfrm>
            <a:off x="442119" y="609600"/>
            <a:ext cx="9372600" cy="584775"/>
          </a:xfrm>
          <a:prstGeom prst="rect">
            <a:avLst/>
          </a:prstGeom>
          <a:noFill/>
        </p:spPr>
        <p:txBody>
          <a:bodyPr wrap="square" rtlCol="0">
            <a:spAutoFit/>
          </a:bodyPr>
          <a:lstStyle/>
          <a:p>
            <a:r>
              <a:rPr lang="en-US" sz="3200" dirty="0">
                <a:solidFill>
                  <a:srgbClr val="767171"/>
                </a:solidFill>
                <a:latin typeface="Franklin Gothic Demi" pitchFamily="34" charset="0"/>
              </a:rPr>
              <a:t>CASE STUDY</a:t>
            </a:r>
            <a:endParaRPr lang="en-US" sz="3200" dirty="0">
              <a:solidFill>
                <a:srgbClr val="C87137"/>
              </a:solidFill>
              <a:latin typeface="Franklin Gothic Demi" pitchFamily="34" charset="0"/>
            </a:endParaRPr>
          </a:p>
        </p:txBody>
      </p:sp>
      <p:cxnSp>
        <p:nvCxnSpPr>
          <p:cNvPr id="6" name="Straight Connector 5">
            <a:extLst>
              <a:ext uri="{FF2B5EF4-FFF2-40B4-BE49-F238E27FC236}">
                <a16:creationId xmlns:a16="http://schemas.microsoft.com/office/drawing/2014/main" id="{1399D973-F269-C287-5713-6C25B00F1DA3}"/>
              </a:ext>
            </a:extLst>
          </p:cNvPr>
          <p:cNvCxnSpPr>
            <a:cxnSpLocks/>
          </p:cNvCxnSpPr>
          <p:nvPr/>
        </p:nvCxnSpPr>
        <p:spPr>
          <a:xfrm>
            <a:off x="518319" y="533400"/>
            <a:ext cx="2286000" cy="0"/>
          </a:xfrm>
          <a:prstGeom prst="line">
            <a:avLst/>
          </a:prstGeom>
          <a:ln w="76200">
            <a:solidFill>
              <a:srgbClr val="C8713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8566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fade">
                                      <p:cBhvr>
                                        <p:cTn id="21" dur="500"/>
                                        <p:tgtEl>
                                          <p:spTgt spid="3">
                                            <p:txEl>
                                              <p:pRg st="7" end="7"/>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8" end="8"/>
                                            </p:txEl>
                                          </p:spTgt>
                                        </p:tgtEl>
                                        <p:attrNameLst>
                                          <p:attrName>style.visibility</p:attrName>
                                        </p:attrNameLst>
                                      </p:cBhvr>
                                      <p:to>
                                        <p:strVal val="visible"/>
                                      </p:to>
                                    </p:set>
                                    <p:animEffect transition="in" filter="fade">
                                      <p:cBhvr>
                                        <p:cTn id="24" dur="500"/>
                                        <p:tgtEl>
                                          <p:spTgt spid="3">
                                            <p:txEl>
                                              <p:pRg st="8" end="8"/>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animEffect transition="in" filter="fade">
                                      <p:cBhvr>
                                        <p:cTn id="29" dur="500"/>
                                        <p:tgtEl>
                                          <p:spTgt spid="3">
                                            <p:txEl>
                                              <p:pRg st="10" end="10"/>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12" end="12"/>
                                            </p:txEl>
                                          </p:spTgt>
                                        </p:tgtEl>
                                        <p:attrNameLst>
                                          <p:attrName>style.visibility</p:attrName>
                                        </p:attrNameLst>
                                      </p:cBhvr>
                                      <p:to>
                                        <p:strVal val="visible"/>
                                      </p:to>
                                    </p:set>
                                    <p:animEffect transition="in" filter="fade">
                                      <p:cBhvr>
                                        <p:cTn id="32" dur="500"/>
                                        <p:tgtEl>
                                          <p:spTgt spid="3">
                                            <p:txEl>
                                              <p:pRg st="12" end="12"/>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13" end="13"/>
                                            </p:txEl>
                                          </p:spTgt>
                                        </p:tgtEl>
                                        <p:attrNameLst>
                                          <p:attrName>style.visibility</p:attrName>
                                        </p:attrNameLst>
                                      </p:cBhvr>
                                      <p:to>
                                        <p:strVal val="visible"/>
                                      </p:to>
                                    </p:set>
                                    <p:animEffect transition="in" filter="fade">
                                      <p:cBhvr>
                                        <p:cTn id="35"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2">
            <a:extLst>
              <a:ext uri="{FF2B5EF4-FFF2-40B4-BE49-F238E27FC236}">
                <a16:creationId xmlns:a16="http://schemas.microsoft.com/office/drawing/2014/main" id="{8F44ABA5-45A4-4453-28FE-FED451BAAEE1}"/>
              </a:ext>
            </a:extLst>
          </p:cNvPr>
          <p:cNvGraphicFramePr>
            <a:graphicFrameLocks noGrp="1"/>
          </p:cNvGraphicFramePr>
          <p:nvPr>
            <p:ph idx="1"/>
            <p:extLst>
              <p:ext uri="{D42A27DB-BD31-4B8C-83A1-F6EECF244321}">
                <p14:modId xmlns:p14="http://schemas.microsoft.com/office/powerpoint/2010/main" val="1359959635"/>
              </p:ext>
            </p:extLst>
          </p:nvPr>
        </p:nvGraphicFramePr>
        <p:xfrm>
          <a:off x="982022" y="1905000"/>
          <a:ext cx="10197793" cy="40698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094E21C5-ED53-1FE4-3AE4-4C51E5296E62}"/>
              </a:ext>
            </a:extLst>
          </p:cNvPr>
          <p:cNvSpPr txBox="1"/>
          <p:nvPr/>
        </p:nvSpPr>
        <p:spPr>
          <a:xfrm>
            <a:off x="962512" y="762000"/>
            <a:ext cx="10363200" cy="707886"/>
          </a:xfrm>
          <a:prstGeom prst="rect">
            <a:avLst/>
          </a:prstGeom>
          <a:noFill/>
        </p:spPr>
        <p:txBody>
          <a:bodyPr wrap="square" rtlCol="0">
            <a:spAutoFit/>
          </a:bodyPr>
          <a:lstStyle/>
          <a:p>
            <a:pPr algn="ctr"/>
            <a:r>
              <a:rPr lang="en-US" sz="4000" dirty="0">
                <a:solidFill>
                  <a:srgbClr val="C87137"/>
                </a:solidFill>
                <a:latin typeface="Franklin Gothic Demi" pitchFamily="34" charset="0"/>
              </a:rPr>
              <a:t>Viz Trauma Suite Process</a:t>
            </a:r>
          </a:p>
        </p:txBody>
      </p:sp>
      <p:sp>
        <p:nvSpPr>
          <p:cNvPr id="8" name="Rounded Rectangle 7">
            <a:extLst>
              <a:ext uri="{FF2B5EF4-FFF2-40B4-BE49-F238E27FC236}">
                <a16:creationId xmlns:a16="http://schemas.microsoft.com/office/drawing/2014/main" id="{1BC87921-1166-A808-685B-70A92CCA481C}"/>
              </a:ext>
            </a:extLst>
          </p:cNvPr>
          <p:cNvSpPr/>
          <p:nvPr/>
        </p:nvSpPr>
        <p:spPr>
          <a:xfrm>
            <a:off x="8595519" y="4359485"/>
            <a:ext cx="1981200" cy="1431715"/>
          </a:xfrm>
          <a:prstGeom prst="roundRect">
            <a:avLst/>
          </a:prstGeom>
          <a:no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02082FB8-2D4C-983C-A840-60EB301031F0}"/>
              </a:ext>
            </a:extLst>
          </p:cNvPr>
          <p:cNvSpPr txBox="1"/>
          <p:nvPr/>
        </p:nvSpPr>
        <p:spPr>
          <a:xfrm>
            <a:off x="8709819" y="4475177"/>
            <a:ext cx="1752600" cy="1200329"/>
          </a:xfrm>
          <a:prstGeom prst="rect">
            <a:avLst/>
          </a:prstGeom>
          <a:noFill/>
        </p:spPr>
        <p:txBody>
          <a:bodyPr wrap="square" rtlCol="0">
            <a:spAutoFit/>
          </a:bodyPr>
          <a:lstStyle/>
          <a:p>
            <a:pPr algn="ctr"/>
            <a:r>
              <a:rPr lang="en-US" sz="2400" dirty="0">
                <a:solidFill>
                  <a:schemeClr val="tx1">
                    <a:lumMod val="65000"/>
                    <a:lumOff val="35000"/>
                  </a:schemeClr>
                </a:solidFill>
                <a:latin typeface="Franklin Gothic Medium" panose="020B0603020102020204" pitchFamily="34" charset="0"/>
              </a:rPr>
              <a:t>HIPAA-</a:t>
            </a:r>
          </a:p>
          <a:p>
            <a:pPr algn="ctr"/>
            <a:r>
              <a:rPr lang="en-US" sz="2400" dirty="0">
                <a:solidFill>
                  <a:schemeClr val="tx1">
                    <a:lumMod val="65000"/>
                    <a:lumOff val="35000"/>
                  </a:schemeClr>
                </a:solidFill>
                <a:latin typeface="Franklin Gothic Medium" panose="020B0603020102020204" pitchFamily="34" charset="0"/>
              </a:rPr>
              <a:t>compliant platform</a:t>
            </a:r>
          </a:p>
        </p:txBody>
      </p:sp>
    </p:spTree>
    <p:extLst>
      <p:ext uri="{BB962C8B-B14F-4D97-AF65-F5344CB8AC3E}">
        <p14:creationId xmlns:p14="http://schemas.microsoft.com/office/powerpoint/2010/main" val="2738044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8" grpId="0" animBg="1"/>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975" y="2286000"/>
            <a:ext cx="12161838" cy="769441"/>
          </a:xfrm>
          <a:prstGeom prst="rect">
            <a:avLst/>
          </a:prstGeom>
          <a:noFill/>
        </p:spPr>
        <p:txBody>
          <a:bodyPr wrap="square" rtlCol="0">
            <a:spAutoFit/>
          </a:bodyPr>
          <a:lstStyle/>
          <a:p>
            <a:pPr algn="ctr"/>
            <a:r>
              <a:rPr lang="en-US" sz="4400" dirty="0">
                <a:solidFill>
                  <a:srgbClr val="C87137"/>
                </a:solidFill>
                <a:latin typeface="Franklin Gothic Demi" pitchFamily="34" charset="0"/>
              </a:rPr>
              <a:t>Break</a:t>
            </a:r>
          </a:p>
        </p:txBody>
      </p:sp>
      <p:sp>
        <p:nvSpPr>
          <p:cNvPr id="6" name="TextBox 5"/>
          <p:cNvSpPr txBox="1"/>
          <p:nvPr/>
        </p:nvSpPr>
        <p:spPr>
          <a:xfrm>
            <a:off x="2753" y="3289068"/>
            <a:ext cx="12161838" cy="954107"/>
          </a:xfrm>
          <a:prstGeom prst="rect">
            <a:avLst/>
          </a:prstGeom>
          <a:noFill/>
        </p:spPr>
        <p:txBody>
          <a:bodyPr wrap="square" rtlCol="0">
            <a:spAutoFit/>
          </a:bodyPr>
          <a:lstStyle/>
          <a:p>
            <a:pPr algn="ctr"/>
            <a:r>
              <a:rPr lang="en-US" sz="2800" dirty="0">
                <a:solidFill>
                  <a:srgbClr val="767171"/>
                </a:solidFill>
                <a:latin typeface="Franklin Gothic Medium" pitchFamily="34" charset="0"/>
              </a:rPr>
              <a:t>Would you like to be contacted by someone from Viz.ai </a:t>
            </a:r>
          </a:p>
          <a:p>
            <a:pPr algn="ctr"/>
            <a:r>
              <a:rPr lang="en-US" sz="2800" dirty="0">
                <a:solidFill>
                  <a:srgbClr val="767171"/>
                </a:solidFill>
                <a:latin typeface="Franklin Gothic Medium" pitchFamily="34" charset="0"/>
              </a:rPr>
              <a:t>to learn more about Viz Trauma Suite?</a:t>
            </a:r>
          </a:p>
        </p:txBody>
      </p:sp>
      <p:sp>
        <p:nvSpPr>
          <p:cNvPr id="9" name="TextBox 8"/>
          <p:cNvSpPr txBox="1"/>
          <p:nvPr/>
        </p:nvSpPr>
        <p:spPr>
          <a:xfrm>
            <a:off x="442119" y="609600"/>
            <a:ext cx="4648200" cy="584775"/>
          </a:xfrm>
          <a:prstGeom prst="rect">
            <a:avLst/>
          </a:prstGeom>
          <a:noFill/>
        </p:spPr>
        <p:txBody>
          <a:bodyPr wrap="square" rtlCol="0">
            <a:spAutoFit/>
          </a:bodyPr>
          <a:lstStyle/>
          <a:p>
            <a:r>
              <a:rPr lang="en-US" sz="3200" dirty="0">
                <a:solidFill>
                  <a:srgbClr val="767171"/>
                </a:solidFill>
                <a:latin typeface="Franklin Gothic Demi" pitchFamily="34" charset="0"/>
              </a:rPr>
              <a:t>TSN </a:t>
            </a:r>
            <a:r>
              <a:rPr lang="en-US" sz="3200" dirty="0">
                <a:solidFill>
                  <a:srgbClr val="C87137"/>
                </a:solidFill>
                <a:latin typeface="Franklin Gothic Demi" pitchFamily="34" charset="0"/>
              </a:rPr>
              <a:t>Webinars</a:t>
            </a:r>
          </a:p>
        </p:txBody>
      </p:sp>
      <p:cxnSp>
        <p:nvCxnSpPr>
          <p:cNvPr id="3" name="Straight Connector 2">
            <a:extLst>
              <a:ext uri="{FF2B5EF4-FFF2-40B4-BE49-F238E27FC236}">
                <a16:creationId xmlns:a16="http://schemas.microsoft.com/office/drawing/2014/main" id="{1D1C275E-652E-C41B-DF4C-B5F8ED89B2EA}"/>
              </a:ext>
            </a:extLst>
          </p:cNvPr>
          <p:cNvCxnSpPr>
            <a:cxnSpLocks/>
          </p:cNvCxnSpPr>
          <p:nvPr/>
        </p:nvCxnSpPr>
        <p:spPr>
          <a:xfrm>
            <a:off x="518319" y="533400"/>
            <a:ext cx="2514600" cy="0"/>
          </a:xfrm>
          <a:prstGeom prst="line">
            <a:avLst/>
          </a:prstGeom>
          <a:ln w="76200">
            <a:solidFill>
              <a:srgbClr val="C8713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686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975" y="2286000"/>
            <a:ext cx="12161838" cy="769441"/>
          </a:xfrm>
          <a:prstGeom prst="rect">
            <a:avLst/>
          </a:prstGeom>
          <a:noFill/>
        </p:spPr>
        <p:txBody>
          <a:bodyPr wrap="square" rtlCol="0">
            <a:spAutoFit/>
          </a:bodyPr>
          <a:lstStyle/>
          <a:p>
            <a:pPr algn="ctr"/>
            <a:r>
              <a:rPr lang="en-US" sz="4400" dirty="0">
                <a:solidFill>
                  <a:srgbClr val="C87137"/>
                </a:solidFill>
                <a:latin typeface="Franklin Gothic Demi" pitchFamily="34" charset="0"/>
              </a:rPr>
              <a:t>Trauma Surgeon Perspective</a:t>
            </a:r>
          </a:p>
        </p:txBody>
      </p:sp>
      <p:sp>
        <p:nvSpPr>
          <p:cNvPr id="6" name="TextBox 5"/>
          <p:cNvSpPr txBox="1"/>
          <p:nvPr/>
        </p:nvSpPr>
        <p:spPr>
          <a:xfrm>
            <a:off x="2753" y="3289068"/>
            <a:ext cx="12161838" cy="954107"/>
          </a:xfrm>
          <a:prstGeom prst="rect">
            <a:avLst/>
          </a:prstGeom>
          <a:noFill/>
        </p:spPr>
        <p:txBody>
          <a:bodyPr wrap="square" rtlCol="0">
            <a:spAutoFit/>
          </a:bodyPr>
          <a:lstStyle/>
          <a:p>
            <a:pPr algn="ctr"/>
            <a:r>
              <a:rPr lang="en-US" sz="2800" dirty="0">
                <a:solidFill>
                  <a:srgbClr val="767171"/>
                </a:solidFill>
                <a:latin typeface="Franklin Gothic Medium" pitchFamily="34" charset="0"/>
              </a:rPr>
              <a:t>Using Viz Trauma Suite to review imaging, activate IR </a:t>
            </a:r>
          </a:p>
          <a:p>
            <a:pPr algn="ctr"/>
            <a:r>
              <a:rPr lang="en-US" sz="2800" dirty="0">
                <a:solidFill>
                  <a:srgbClr val="767171"/>
                </a:solidFill>
                <a:latin typeface="Franklin Gothic Medium" pitchFamily="34" charset="0"/>
              </a:rPr>
              <a:t>and communicate in real time with the entire team</a:t>
            </a:r>
          </a:p>
        </p:txBody>
      </p:sp>
      <p:sp>
        <p:nvSpPr>
          <p:cNvPr id="9" name="TextBox 8"/>
          <p:cNvSpPr txBox="1"/>
          <p:nvPr/>
        </p:nvSpPr>
        <p:spPr>
          <a:xfrm>
            <a:off x="442119" y="609600"/>
            <a:ext cx="4648200" cy="584775"/>
          </a:xfrm>
          <a:prstGeom prst="rect">
            <a:avLst/>
          </a:prstGeom>
          <a:noFill/>
        </p:spPr>
        <p:txBody>
          <a:bodyPr wrap="square" rtlCol="0">
            <a:spAutoFit/>
          </a:bodyPr>
          <a:lstStyle/>
          <a:p>
            <a:r>
              <a:rPr lang="en-US" sz="3200" dirty="0">
                <a:solidFill>
                  <a:srgbClr val="767171"/>
                </a:solidFill>
                <a:latin typeface="Franklin Gothic Demi" pitchFamily="34" charset="0"/>
              </a:rPr>
              <a:t>TSN </a:t>
            </a:r>
            <a:r>
              <a:rPr lang="en-US" sz="3200" dirty="0">
                <a:solidFill>
                  <a:srgbClr val="C87137"/>
                </a:solidFill>
                <a:latin typeface="Franklin Gothic Demi" pitchFamily="34" charset="0"/>
              </a:rPr>
              <a:t>Webinars</a:t>
            </a:r>
          </a:p>
        </p:txBody>
      </p:sp>
      <p:cxnSp>
        <p:nvCxnSpPr>
          <p:cNvPr id="3" name="Straight Connector 2">
            <a:extLst>
              <a:ext uri="{FF2B5EF4-FFF2-40B4-BE49-F238E27FC236}">
                <a16:creationId xmlns:a16="http://schemas.microsoft.com/office/drawing/2014/main" id="{1D1C275E-652E-C41B-DF4C-B5F8ED89B2EA}"/>
              </a:ext>
            </a:extLst>
          </p:cNvPr>
          <p:cNvCxnSpPr>
            <a:cxnSpLocks/>
          </p:cNvCxnSpPr>
          <p:nvPr/>
        </p:nvCxnSpPr>
        <p:spPr>
          <a:xfrm>
            <a:off x="518319" y="533400"/>
            <a:ext cx="2514600" cy="0"/>
          </a:xfrm>
          <a:prstGeom prst="line">
            <a:avLst/>
          </a:prstGeom>
          <a:ln w="76200">
            <a:solidFill>
              <a:srgbClr val="C8713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2674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phone&#10;&#10;Description automatically generated">
            <a:extLst>
              <a:ext uri="{FF2B5EF4-FFF2-40B4-BE49-F238E27FC236}">
                <a16:creationId xmlns:a16="http://schemas.microsoft.com/office/drawing/2014/main" id="{6DBCE73C-6BD8-64DB-DDD3-2137070897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99719" y="199539"/>
            <a:ext cx="3962400" cy="6458921"/>
          </a:xfrm>
          <a:prstGeom prst="rect">
            <a:avLst/>
          </a:prstGeom>
        </p:spPr>
      </p:pic>
    </p:spTree>
    <p:extLst>
      <p:ext uri="{BB962C8B-B14F-4D97-AF65-F5344CB8AC3E}">
        <p14:creationId xmlns:p14="http://schemas.microsoft.com/office/powerpoint/2010/main" val="4210778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975" y="2286000"/>
            <a:ext cx="12161838" cy="769441"/>
          </a:xfrm>
          <a:prstGeom prst="rect">
            <a:avLst/>
          </a:prstGeom>
          <a:noFill/>
        </p:spPr>
        <p:txBody>
          <a:bodyPr wrap="square" rtlCol="0">
            <a:spAutoFit/>
          </a:bodyPr>
          <a:lstStyle/>
          <a:p>
            <a:pPr algn="ctr"/>
            <a:r>
              <a:rPr lang="en-US" sz="4400" dirty="0">
                <a:solidFill>
                  <a:srgbClr val="C87137"/>
                </a:solidFill>
                <a:latin typeface="Franklin Gothic Demi" pitchFamily="34" charset="0"/>
              </a:rPr>
              <a:t>Housekeeping</a:t>
            </a:r>
          </a:p>
        </p:txBody>
      </p:sp>
      <p:sp>
        <p:nvSpPr>
          <p:cNvPr id="6" name="TextBox 5"/>
          <p:cNvSpPr txBox="1"/>
          <p:nvPr/>
        </p:nvSpPr>
        <p:spPr>
          <a:xfrm>
            <a:off x="2753" y="3289068"/>
            <a:ext cx="12161838" cy="523220"/>
          </a:xfrm>
          <a:prstGeom prst="rect">
            <a:avLst/>
          </a:prstGeom>
          <a:noFill/>
        </p:spPr>
        <p:txBody>
          <a:bodyPr wrap="square" rtlCol="0">
            <a:spAutoFit/>
          </a:bodyPr>
          <a:lstStyle/>
          <a:p>
            <a:pPr algn="ctr"/>
            <a:r>
              <a:rPr lang="en-US" sz="2800" dirty="0">
                <a:solidFill>
                  <a:srgbClr val="767171"/>
                </a:solidFill>
                <a:latin typeface="Franklin Gothic Demi" pitchFamily="34" charset="0"/>
              </a:rPr>
              <a:t>Replay: </a:t>
            </a:r>
            <a:r>
              <a:rPr lang="en-US" sz="2800" dirty="0">
                <a:solidFill>
                  <a:srgbClr val="767171"/>
                </a:solidFill>
                <a:latin typeface="Franklin Gothic Medium" pitchFamily="34" charset="0"/>
              </a:rPr>
              <a:t>Link will arrive by email tomorrow</a:t>
            </a:r>
          </a:p>
        </p:txBody>
      </p:sp>
      <p:sp>
        <p:nvSpPr>
          <p:cNvPr id="9" name="TextBox 8"/>
          <p:cNvSpPr txBox="1"/>
          <p:nvPr/>
        </p:nvSpPr>
        <p:spPr>
          <a:xfrm>
            <a:off x="442119" y="609600"/>
            <a:ext cx="4648200" cy="584775"/>
          </a:xfrm>
          <a:prstGeom prst="rect">
            <a:avLst/>
          </a:prstGeom>
          <a:noFill/>
        </p:spPr>
        <p:txBody>
          <a:bodyPr wrap="square" rtlCol="0">
            <a:spAutoFit/>
          </a:bodyPr>
          <a:lstStyle/>
          <a:p>
            <a:r>
              <a:rPr lang="en-US" sz="3200" dirty="0">
                <a:solidFill>
                  <a:srgbClr val="767171"/>
                </a:solidFill>
                <a:latin typeface="Franklin Gothic Demi" pitchFamily="34" charset="0"/>
              </a:rPr>
              <a:t>TSN </a:t>
            </a:r>
            <a:r>
              <a:rPr lang="en-US" sz="3200" dirty="0">
                <a:solidFill>
                  <a:srgbClr val="C87137"/>
                </a:solidFill>
                <a:latin typeface="Franklin Gothic Demi" pitchFamily="34" charset="0"/>
              </a:rPr>
              <a:t>Webinars</a:t>
            </a:r>
          </a:p>
        </p:txBody>
      </p:sp>
      <p:cxnSp>
        <p:nvCxnSpPr>
          <p:cNvPr id="3" name="Straight Connector 2">
            <a:extLst>
              <a:ext uri="{FF2B5EF4-FFF2-40B4-BE49-F238E27FC236}">
                <a16:creationId xmlns:a16="http://schemas.microsoft.com/office/drawing/2014/main" id="{1D1C275E-652E-C41B-DF4C-B5F8ED89B2EA}"/>
              </a:ext>
            </a:extLst>
          </p:cNvPr>
          <p:cNvCxnSpPr>
            <a:cxnSpLocks/>
          </p:cNvCxnSpPr>
          <p:nvPr/>
        </p:nvCxnSpPr>
        <p:spPr>
          <a:xfrm>
            <a:off x="518319" y="533400"/>
            <a:ext cx="2514600" cy="0"/>
          </a:xfrm>
          <a:prstGeom prst="line">
            <a:avLst/>
          </a:prstGeom>
          <a:ln w="76200">
            <a:solidFill>
              <a:srgbClr val="C8713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6120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medical report&#10;&#10;Description automatically generated">
            <a:extLst>
              <a:ext uri="{FF2B5EF4-FFF2-40B4-BE49-F238E27FC236}">
                <a16:creationId xmlns:a16="http://schemas.microsoft.com/office/drawing/2014/main" id="{ED612141-3BE1-A596-79B7-46BF874A19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4346" y="1124580"/>
            <a:ext cx="7392725" cy="4608576"/>
          </a:xfrm>
          <a:prstGeom prst="rect">
            <a:avLst/>
          </a:prstGeom>
        </p:spPr>
      </p:pic>
    </p:spTree>
    <p:extLst>
      <p:ext uri="{BB962C8B-B14F-4D97-AF65-F5344CB8AC3E}">
        <p14:creationId xmlns:p14="http://schemas.microsoft.com/office/powerpoint/2010/main" val="2936008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A1CDBC0-E87C-59BB-CE2F-E13981C11A62}"/>
              </a:ext>
            </a:extLst>
          </p:cNvPr>
          <p:cNvSpPr txBox="1"/>
          <p:nvPr/>
        </p:nvSpPr>
        <p:spPr>
          <a:xfrm>
            <a:off x="1432719" y="2819400"/>
            <a:ext cx="9829800" cy="3785652"/>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rgbClr val="767171"/>
                </a:solidFill>
                <a:latin typeface="Franklin Gothic Medium" panose="020B0603020102020204" pitchFamily="34" charset="0"/>
              </a:rPr>
              <a:t>Easy to use</a:t>
            </a:r>
          </a:p>
          <a:p>
            <a:pPr marL="342900" indent="-342900">
              <a:buFont typeface="Arial" panose="020B0604020202020204" pitchFamily="34" charset="0"/>
              <a:buChar char="•"/>
            </a:pPr>
            <a:r>
              <a:rPr lang="en-US" sz="2400" dirty="0">
                <a:solidFill>
                  <a:srgbClr val="767171"/>
                </a:solidFill>
                <a:latin typeface="Franklin Gothic Medium" panose="020B0603020102020204" pitchFamily="34" charset="0"/>
              </a:rPr>
              <a:t>Excellent images on phone</a:t>
            </a:r>
          </a:p>
          <a:p>
            <a:pPr marL="342900" indent="-342900">
              <a:buFont typeface="Arial" panose="020B0604020202020204" pitchFamily="34" charset="0"/>
              <a:buChar char="•"/>
            </a:pPr>
            <a:r>
              <a:rPr lang="en-US" sz="2400" dirty="0">
                <a:solidFill>
                  <a:srgbClr val="767171"/>
                </a:solidFill>
                <a:latin typeface="Franklin Gothic Medium" panose="020B0603020102020204" pitchFamily="34" charset="0"/>
              </a:rPr>
              <a:t>Only need cell service to get images (on-call physicians not tied down)</a:t>
            </a:r>
          </a:p>
          <a:p>
            <a:pPr marL="342900" indent="-342900">
              <a:buFont typeface="Arial" panose="020B0604020202020204" pitchFamily="34" charset="0"/>
              <a:buChar char="•"/>
            </a:pPr>
            <a:r>
              <a:rPr lang="en-US" sz="2400" dirty="0">
                <a:solidFill>
                  <a:srgbClr val="767171"/>
                </a:solidFill>
                <a:latin typeface="Franklin Gothic Medium" panose="020B0603020102020204" pitchFamily="34" charset="0"/>
              </a:rPr>
              <a:t>One-button activation, physician contact</a:t>
            </a:r>
          </a:p>
          <a:p>
            <a:pPr marL="342900" indent="-342900">
              <a:buFont typeface="Arial" panose="020B0604020202020204" pitchFamily="34" charset="0"/>
              <a:buChar char="•"/>
            </a:pPr>
            <a:r>
              <a:rPr lang="en-US" sz="2400" dirty="0">
                <a:solidFill>
                  <a:srgbClr val="767171"/>
                </a:solidFill>
                <a:latin typeface="Franklin Gothic Medium" panose="020B0603020102020204" pitchFamily="34" charset="0"/>
              </a:rPr>
              <a:t>No waiting on call-backs</a:t>
            </a:r>
          </a:p>
          <a:p>
            <a:pPr marL="342900" indent="-342900">
              <a:buFont typeface="Arial" panose="020B0604020202020204" pitchFamily="34" charset="0"/>
              <a:buChar char="•"/>
            </a:pPr>
            <a:r>
              <a:rPr lang="en-US" sz="2400" dirty="0">
                <a:solidFill>
                  <a:srgbClr val="767171"/>
                </a:solidFill>
                <a:latin typeface="Franklin Gothic Medium" panose="020B0603020102020204" pitchFamily="34" charset="0"/>
              </a:rPr>
              <a:t>HIPAA-compliant program </a:t>
            </a:r>
          </a:p>
          <a:p>
            <a:pPr marL="342900" indent="-342900">
              <a:buFont typeface="Arial" panose="020B0604020202020204" pitchFamily="34" charset="0"/>
              <a:buChar char="•"/>
            </a:pPr>
            <a:r>
              <a:rPr lang="en-US" sz="2400" dirty="0">
                <a:solidFill>
                  <a:srgbClr val="767171"/>
                </a:solidFill>
                <a:latin typeface="Franklin Gothic Medium" panose="020B0603020102020204" pitchFamily="34" charset="0"/>
              </a:rPr>
              <a:t>Ability to review conversations and plan of care</a:t>
            </a:r>
          </a:p>
          <a:p>
            <a:pPr marL="342900" indent="-342900">
              <a:buFont typeface="Arial" panose="020B0604020202020204" pitchFamily="34" charset="0"/>
              <a:buChar char="•"/>
            </a:pPr>
            <a:r>
              <a:rPr lang="en-US" sz="2400" dirty="0">
                <a:solidFill>
                  <a:srgbClr val="767171"/>
                </a:solidFill>
                <a:latin typeface="Franklin Gothic Medium" panose="020B0603020102020204" pitchFamily="34" charset="0"/>
              </a:rPr>
              <a:t>All team members in the same text group </a:t>
            </a:r>
          </a:p>
          <a:p>
            <a:pPr marL="342900" indent="-342900">
              <a:buFont typeface="Arial" panose="020B0604020202020204" pitchFamily="34" charset="0"/>
              <a:buChar char="•"/>
            </a:pPr>
            <a:endParaRPr lang="en-US" sz="2400" dirty="0">
              <a:solidFill>
                <a:srgbClr val="767171"/>
              </a:solidFill>
              <a:latin typeface="Franklin Gothic Medium" panose="020B0603020102020204" pitchFamily="34" charset="0"/>
            </a:endParaRPr>
          </a:p>
          <a:p>
            <a:pPr marL="342900" indent="-342900">
              <a:buFont typeface="Arial" panose="020B0604020202020204" pitchFamily="34" charset="0"/>
              <a:buChar char="•"/>
            </a:pPr>
            <a:endParaRPr lang="en-US" sz="2400" dirty="0">
              <a:solidFill>
                <a:srgbClr val="767171"/>
              </a:solidFill>
              <a:latin typeface="Franklin Gothic Medium" panose="020B0603020102020204" pitchFamily="34" charset="0"/>
            </a:endParaRPr>
          </a:p>
        </p:txBody>
      </p:sp>
      <p:sp>
        <p:nvSpPr>
          <p:cNvPr id="2" name="TextBox 1">
            <a:extLst>
              <a:ext uri="{FF2B5EF4-FFF2-40B4-BE49-F238E27FC236}">
                <a16:creationId xmlns:a16="http://schemas.microsoft.com/office/drawing/2014/main" id="{D8196472-8311-87BE-D7CE-435878632420}"/>
              </a:ext>
            </a:extLst>
          </p:cNvPr>
          <p:cNvSpPr txBox="1"/>
          <p:nvPr/>
        </p:nvSpPr>
        <p:spPr>
          <a:xfrm>
            <a:off x="899319" y="1905000"/>
            <a:ext cx="10363200" cy="707886"/>
          </a:xfrm>
          <a:prstGeom prst="rect">
            <a:avLst/>
          </a:prstGeom>
          <a:noFill/>
        </p:spPr>
        <p:txBody>
          <a:bodyPr wrap="square" rtlCol="0">
            <a:spAutoFit/>
          </a:bodyPr>
          <a:lstStyle/>
          <a:p>
            <a:pPr algn="ctr"/>
            <a:r>
              <a:rPr lang="en-US" sz="4000" dirty="0">
                <a:solidFill>
                  <a:srgbClr val="C87137"/>
                </a:solidFill>
                <a:latin typeface="Franklin Gothic Demi" pitchFamily="34" charset="0"/>
              </a:rPr>
              <a:t>Physician Benefits</a:t>
            </a:r>
          </a:p>
        </p:txBody>
      </p:sp>
      <p:sp>
        <p:nvSpPr>
          <p:cNvPr id="5" name="TextBox 4">
            <a:extLst>
              <a:ext uri="{FF2B5EF4-FFF2-40B4-BE49-F238E27FC236}">
                <a16:creationId xmlns:a16="http://schemas.microsoft.com/office/drawing/2014/main" id="{4899E2E7-1E46-7DD9-5B9C-E02F87EA964F}"/>
              </a:ext>
            </a:extLst>
          </p:cNvPr>
          <p:cNvSpPr txBox="1"/>
          <p:nvPr/>
        </p:nvSpPr>
        <p:spPr>
          <a:xfrm>
            <a:off x="442119" y="609600"/>
            <a:ext cx="9372600" cy="584775"/>
          </a:xfrm>
          <a:prstGeom prst="rect">
            <a:avLst/>
          </a:prstGeom>
          <a:noFill/>
        </p:spPr>
        <p:txBody>
          <a:bodyPr wrap="square" rtlCol="0">
            <a:spAutoFit/>
          </a:bodyPr>
          <a:lstStyle/>
          <a:p>
            <a:r>
              <a:rPr lang="en-US" sz="3200" dirty="0">
                <a:solidFill>
                  <a:srgbClr val="767171"/>
                </a:solidFill>
                <a:latin typeface="Franklin Gothic Demi" pitchFamily="34" charset="0"/>
              </a:rPr>
              <a:t>CASE STUDY</a:t>
            </a:r>
            <a:endParaRPr lang="en-US" sz="3200" dirty="0">
              <a:solidFill>
                <a:srgbClr val="C87137"/>
              </a:solidFill>
              <a:latin typeface="Franklin Gothic Demi" pitchFamily="34" charset="0"/>
            </a:endParaRPr>
          </a:p>
        </p:txBody>
      </p:sp>
      <p:cxnSp>
        <p:nvCxnSpPr>
          <p:cNvPr id="6" name="Straight Connector 5">
            <a:extLst>
              <a:ext uri="{FF2B5EF4-FFF2-40B4-BE49-F238E27FC236}">
                <a16:creationId xmlns:a16="http://schemas.microsoft.com/office/drawing/2014/main" id="{1399D973-F269-C287-5713-6C25B00F1DA3}"/>
              </a:ext>
            </a:extLst>
          </p:cNvPr>
          <p:cNvCxnSpPr>
            <a:cxnSpLocks/>
          </p:cNvCxnSpPr>
          <p:nvPr/>
        </p:nvCxnSpPr>
        <p:spPr>
          <a:xfrm>
            <a:off x="518319" y="533400"/>
            <a:ext cx="2286000" cy="0"/>
          </a:xfrm>
          <a:prstGeom prst="line">
            <a:avLst/>
          </a:prstGeom>
          <a:ln w="76200">
            <a:solidFill>
              <a:srgbClr val="C8713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3489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64"/>
        <p:cNvGrpSpPr/>
        <p:nvPr/>
      </p:nvGrpSpPr>
      <p:grpSpPr>
        <a:xfrm>
          <a:off x="0" y="0"/>
          <a:ext cx="0" cy="0"/>
          <a:chOff x="0" y="0"/>
          <a:chExt cx="0" cy="0"/>
        </a:xfrm>
      </p:grpSpPr>
      <p:sp>
        <p:nvSpPr>
          <p:cNvPr id="566" name="Google Shape;566;p84"/>
          <p:cNvSpPr txBox="1"/>
          <p:nvPr/>
        </p:nvSpPr>
        <p:spPr>
          <a:xfrm>
            <a:off x="970811" y="2156239"/>
            <a:ext cx="5004885" cy="1959312"/>
          </a:xfrm>
          <a:prstGeom prst="rect">
            <a:avLst/>
          </a:prstGeom>
          <a:noFill/>
          <a:ln>
            <a:noFill/>
          </a:ln>
        </p:spPr>
        <p:txBody>
          <a:bodyPr spcFirstLastPara="1" wrap="square" lIns="0" tIns="0" rIns="0" bIns="0" anchor="t" anchorCtr="0">
            <a:noAutofit/>
          </a:bodyPr>
          <a:lstStyle/>
          <a:p>
            <a:pPr>
              <a:lnSpc>
                <a:spcPct val="150000"/>
              </a:lnSpc>
              <a:buClr>
                <a:srgbClr val="000000"/>
              </a:buClr>
              <a:buSzPts val="1200"/>
            </a:pPr>
            <a:r>
              <a:rPr lang="en" sz="1596" dirty="0">
                <a:solidFill>
                  <a:srgbClr val="000000"/>
                </a:solidFill>
                <a:latin typeface="Avenir"/>
                <a:ea typeface="Avenir"/>
                <a:cs typeface="Avenir"/>
                <a:sym typeface="Avenir"/>
              </a:rPr>
              <a:t>Viz’s mobile image viewer offers dynamic manipulation of DICOM imaging on-the-go. Viz uses proprietary compression algorithms to ensure that imaging can be fully analyzed even when only minimal cellular service is available. </a:t>
            </a:r>
            <a:endParaRPr sz="1463" dirty="0"/>
          </a:p>
        </p:txBody>
      </p:sp>
      <p:pic>
        <p:nvPicPr>
          <p:cNvPr id="567" name="Google Shape;567;p84"/>
          <p:cNvPicPr preferRelativeResize="0"/>
          <p:nvPr/>
        </p:nvPicPr>
        <p:blipFill rotWithShape="1">
          <a:blip r:embed="rId3">
            <a:alphaModFix/>
          </a:blip>
          <a:srcRect/>
          <a:stretch/>
        </p:blipFill>
        <p:spPr>
          <a:xfrm>
            <a:off x="11414919" y="389109"/>
            <a:ext cx="357255" cy="289442"/>
          </a:xfrm>
          <a:prstGeom prst="rect">
            <a:avLst/>
          </a:prstGeom>
          <a:noFill/>
          <a:ln>
            <a:noFill/>
          </a:ln>
        </p:spPr>
      </p:pic>
      <p:sp>
        <p:nvSpPr>
          <p:cNvPr id="568" name="Google Shape;568;p84"/>
          <p:cNvSpPr txBox="1"/>
          <p:nvPr/>
        </p:nvSpPr>
        <p:spPr>
          <a:xfrm>
            <a:off x="970811" y="914400"/>
            <a:ext cx="5193919" cy="693879"/>
          </a:xfrm>
          <a:prstGeom prst="rect">
            <a:avLst/>
          </a:prstGeom>
          <a:noFill/>
          <a:ln>
            <a:noFill/>
          </a:ln>
        </p:spPr>
        <p:txBody>
          <a:bodyPr spcFirstLastPara="1" wrap="square" lIns="0" tIns="0" rIns="0" bIns="0" anchor="t" anchorCtr="0">
            <a:noAutofit/>
          </a:bodyPr>
          <a:lstStyle/>
          <a:p>
            <a:pPr>
              <a:lnSpc>
                <a:spcPct val="90000"/>
              </a:lnSpc>
              <a:buClr>
                <a:srgbClr val="000000"/>
              </a:buClr>
              <a:buSzPts val="2700"/>
            </a:pPr>
            <a:r>
              <a:rPr lang="en" sz="3591" b="1" dirty="0">
                <a:solidFill>
                  <a:srgbClr val="317BE0"/>
                </a:solidFill>
                <a:latin typeface="Avenir"/>
                <a:ea typeface="Avenir"/>
                <a:cs typeface="Avenir"/>
                <a:sym typeface="Avenir"/>
              </a:rPr>
              <a:t>High Fidelity Image Viewing On-the-Go</a:t>
            </a:r>
            <a:endParaRPr sz="1463" dirty="0"/>
          </a:p>
        </p:txBody>
      </p:sp>
      <p:pic>
        <p:nvPicPr>
          <p:cNvPr id="569" name="Google Shape;569;p84"/>
          <p:cNvPicPr preferRelativeResize="0">
            <a:picLocks noChangeAspect="1"/>
          </p:cNvPicPr>
          <p:nvPr/>
        </p:nvPicPr>
        <p:blipFill>
          <a:blip r:embed="rId4">
            <a:alphaModFix/>
          </a:blip>
          <a:stretch>
            <a:fillRect/>
          </a:stretch>
        </p:blipFill>
        <p:spPr>
          <a:xfrm>
            <a:off x="6269955" y="533830"/>
            <a:ext cx="4785404" cy="5790339"/>
          </a:xfrm>
          <a:prstGeom prst="rect">
            <a:avLst/>
          </a:prstGeom>
          <a:noFill/>
          <a:ln>
            <a:noFill/>
          </a:ln>
        </p:spPr>
      </p:pic>
      <p:sp>
        <p:nvSpPr>
          <p:cNvPr id="570" name="Google Shape;570;p84"/>
          <p:cNvSpPr txBox="1"/>
          <p:nvPr/>
        </p:nvSpPr>
        <p:spPr>
          <a:xfrm>
            <a:off x="1280319" y="4267200"/>
            <a:ext cx="5507840" cy="1959312"/>
          </a:xfrm>
          <a:prstGeom prst="rect">
            <a:avLst/>
          </a:prstGeom>
          <a:noFill/>
          <a:ln>
            <a:noFill/>
          </a:ln>
        </p:spPr>
        <p:txBody>
          <a:bodyPr spcFirstLastPara="1" wrap="square" lIns="0" tIns="0" rIns="0" bIns="0" anchor="t" anchorCtr="0">
            <a:noAutofit/>
          </a:bodyPr>
          <a:lstStyle/>
          <a:p>
            <a:pPr marL="304030" indent="-244913">
              <a:buClr>
                <a:srgbClr val="3F3F3F"/>
              </a:buClr>
              <a:buSzPts val="1100"/>
              <a:buFont typeface="Avenir"/>
              <a:buChar char="●"/>
            </a:pPr>
            <a:r>
              <a:rPr lang="en" sz="1596" dirty="0">
                <a:solidFill>
                  <a:srgbClr val="3F3F3F"/>
                </a:solidFill>
                <a:latin typeface="Avenir"/>
                <a:ea typeface="Avenir"/>
                <a:cs typeface="Avenir"/>
                <a:sym typeface="Avenir"/>
              </a:rPr>
              <a:t>CT, CTA, MRI, X-Ray, EKG, Ultrasound, etc.</a:t>
            </a:r>
            <a:endParaRPr sz="1596" dirty="0">
              <a:solidFill>
                <a:srgbClr val="3F3F3F"/>
              </a:solidFill>
              <a:latin typeface="Avenir"/>
              <a:ea typeface="Avenir"/>
              <a:cs typeface="Avenir"/>
              <a:sym typeface="Avenir"/>
            </a:endParaRPr>
          </a:p>
          <a:p>
            <a:pPr marL="304030" indent="-244913">
              <a:spcBef>
                <a:spcPts val="1064"/>
              </a:spcBef>
              <a:buClr>
                <a:srgbClr val="3F3F3F"/>
              </a:buClr>
              <a:buSzPts val="1100"/>
              <a:buFont typeface="Avenir"/>
              <a:buChar char="●"/>
            </a:pPr>
            <a:r>
              <a:rPr lang="en" sz="1596" dirty="0">
                <a:solidFill>
                  <a:srgbClr val="3F3F3F"/>
                </a:solidFill>
                <a:latin typeface="Avenir"/>
                <a:ea typeface="Avenir"/>
                <a:cs typeface="Avenir"/>
                <a:sym typeface="Avenir"/>
              </a:rPr>
              <a:t>Proprietary compression enables review even with low cellular service</a:t>
            </a:r>
            <a:endParaRPr sz="1596" dirty="0">
              <a:solidFill>
                <a:srgbClr val="3F3F3F"/>
              </a:solidFill>
              <a:latin typeface="Avenir"/>
              <a:ea typeface="Avenir"/>
              <a:cs typeface="Avenir"/>
              <a:sym typeface="Avenir"/>
            </a:endParaRPr>
          </a:p>
          <a:p>
            <a:pPr marL="304030" indent="-244913">
              <a:spcBef>
                <a:spcPts val="1064"/>
              </a:spcBef>
              <a:spcAft>
                <a:spcPts val="1064"/>
              </a:spcAft>
              <a:buClr>
                <a:srgbClr val="3F3F3F"/>
              </a:buClr>
              <a:buSzPts val="1100"/>
              <a:buFont typeface="Avenir"/>
              <a:buChar char="●"/>
            </a:pPr>
            <a:r>
              <a:rPr lang="en" sz="1596" dirty="0">
                <a:solidFill>
                  <a:srgbClr val="3F3F3F"/>
                </a:solidFill>
                <a:latin typeface="Avenir"/>
                <a:ea typeface="Avenir"/>
                <a:cs typeface="Avenir"/>
                <a:sym typeface="Avenir"/>
              </a:rPr>
              <a:t>3D manipulation and customizable window and level</a:t>
            </a:r>
            <a:endParaRPr sz="1596" dirty="0">
              <a:solidFill>
                <a:srgbClr val="3F3F3F"/>
              </a:solidFill>
              <a:latin typeface="Avenir"/>
              <a:ea typeface="Avenir"/>
              <a:cs typeface="Avenir"/>
              <a:sym typeface="Aveni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69"/>
                                        </p:tgtEl>
                                        <p:attrNameLst>
                                          <p:attrName>style.visibility</p:attrName>
                                        </p:attrNameLst>
                                      </p:cBhvr>
                                      <p:to>
                                        <p:strVal val="visible"/>
                                      </p:to>
                                    </p:set>
                                    <p:animEffect transition="in" filter="fade">
                                      <p:cBhvr>
                                        <p:cTn id="7" dur="500"/>
                                        <p:tgtEl>
                                          <p:spTgt spid="56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68"/>
                                        </p:tgtEl>
                                        <p:attrNameLst>
                                          <p:attrName>style.visibility</p:attrName>
                                        </p:attrNameLst>
                                      </p:cBhvr>
                                      <p:to>
                                        <p:strVal val="visible"/>
                                      </p:to>
                                    </p:set>
                                    <p:animEffect transition="in" filter="fade">
                                      <p:cBhvr>
                                        <p:cTn id="10" dur="500"/>
                                        <p:tgtEl>
                                          <p:spTgt spid="56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66"/>
                                        </p:tgtEl>
                                        <p:attrNameLst>
                                          <p:attrName>style.visibility</p:attrName>
                                        </p:attrNameLst>
                                      </p:cBhvr>
                                      <p:to>
                                        <p:strVal val="visible"/>
                                      </p:to>
                                    </p:set>
                                    <p:animEffect transition="in" filter="fade">
                                      <p:cBhvr>
                                        <p:cTn id="13" dur="500"/>
                                        <p:tgtEl>
                                          <p:spTgt spid="56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70"/>
                                        </p:tgtEl>
                                        <p:attrNameLst>
                                          <p:attrName>style.visibility</p:attrName>
                                        </p:attrNameLst>
                                      </p:cBhvr>
                                      <p:to>
                                        <p:strVal val="visible"/>
                                      </p:to>
                                    </p:set>
                                    <p:animEffect transition="in" filter="fade">
                                      <p:cBhvr>
                                        <p:cTn id="16" dur="500"/>
                                        <p:tgtEl>
                                          <p:spTgt spid="5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6" grpId="0"/>
      <p:bldP spid="568" grpId="0"/>
      <p:bldP spid="57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pic>
        <p:nvPicPr>
          <p:cNvPr id="576" name="Google Shape;576;p85"/>
          <p:cNvPicPr preferRelativeResize="0"/>
          <p:nvPr/>
        </p:nvPicPr>
        <p:blipFill>
          <a:blip r:embed="rId3">
            <a:alphaModFix/>
          </a:blip>
          <a:stretch>
            <a:fillRect/>
          </a:stretch>
        </p:blipFill>
        <p:spPr>
          <a:xfrm>
            <a:off x="6103122" y="1186696"/>
            <a:ext cx="5105471" cy="5329517"/>
          </a:xfrm>
          <a:prstGeom prst="rect">
            <a:avLst/>
          </a:prstGeom>
          <a:noFill/>
          <a:ln>
            <a:noFill/>
          </a:ln>
        </p:spPr>
      </p:pic>
      <p:sp>
        <p:nvSpPr>
          <p:cNvPr id="577" name="Google Shape;577;p85"/>
          <p:cNvSpPr txBox="1"/>
          <p:nvPr/>
        </p:nvSpPr>
        <p:spPr>
          <a:xfrm>
            <a:off x="975223" y="1905001"/>
            <a:ext cx="4792913" cy="4804085"/>
          </a:xfrm>
          <a:prstGeom prst="rect">
            <a:avLst/>
          </a:prstGeom>
          <a:noFill/>
          <a:ln>
            <a:noFill/>
          </a:ln>
        </p:spPr>
        <p:txBody>
          <a:bodyPr spcFirstLastPara="1" wrap="square" lIns="0" tIns="0" rIns="0" bIns="0" anchor="t" anchorCtr="0">
            <a:noAutofit/>
          </a:bodyPr>
          <a:lstStyle/>
          <a:p>
            <a:pPr>
              <a:lnSpc>
                <a:spcPct val="150000"/>
              </a:lnSpc>
              <a:buClr>
                <a:srgbClr val="000000"/>
              </a:buClr>
              <a:buSzPts val="1200"/>
            </a:pPr>
            <a:r>
              <a:rPr lang="en" sz="1596" dirty="0">
                <a:solidFill>
                  <a:srgbClr val="000000"/>
                </a:solidFill>
                <a:latin typeface="Avenir"/>
                <a:ea typeface="Avenir"/>
                <a:cs typeface="Avenir"/>
                <a:sym typeface="Avenir"/>
              </a:rPr>
              <a:t>When the decision is made to treat the patient, consult a specialty pro</a:t>
            </a:r>
            <a:r>
              <a:rPr lang="en" sz="1596" dirty="0">
                <a:latin typeface="Avenir"/>
                <a:ea typeface="Avenir"/>
                <a:cs typeface="Avenir"/>
                <a:sym typeface="Avenir"/>
              </a:rPr>
              <a:t>vider or </a:t>
            </a:r>
            <a:r>
              <a:rPr lang="en" sz="1596" dirty="0">
                <a:solidFill>
                  <a:srgbClr val="000000"/>
                </a:solidFill>
                <a:latin typeface="Avenir"/>
                <a:ea typeface="Avenir"/>
                <a:cs typeface="Avenir"/>
                <a:sym typeface="Avenir"/>
              </a:rPr>
              <a:t>activate your entire care team in just one click — saving time for the patient. When immediate care is not required, schedule the patient to your clinic, ensuring the patient receives the follow-up they need. </a:t>
            </a:r>
          </a:p>
          <a:p>
            <a:pPr>
              <a:lnSpc>
                <a:spcPct val="150000"/>
              </a:lnSpc>
              <a:buClr>
                <a:srgbClr val="000000"/>
              </a:buClr>
              <a:buSzPts val="1200"/>
            </a:pPr>
            <a:endParaRPr lang="en" sz="1000" dirty="0">
              <a:solidFill>
                <a:srgbClr val="000000"/>
              </a:solidFill>
              <a:latin typeface="Avenir"/>
              <a:ea typeface="Avenir"/>
              <a:cs typeface="Avenir"/>
              <a:sym typeface="Avenir"/>
            </a:endParaRPr>
          </a:p>
          <a:p>
            <a:pPr>
              <a:lnSpc>
                <a:spcPct val="150000"/>
              </a:lnSpc>
              <a:buClr>
                <a:srgbClr val="000000"/>
              </a:buClr>
              <a:buSzPts val="1200"/>
            </a:pPr>
            <a:r>
              <a:rPr lang="en" sz="1596" dirty="0">
                <a:solidFill>
                  <a:srgbClr val="000000"/>
                </a:solidFill>
                <a:latin typeface="Avenir"/>
                <a:ea typeface="Avenir"/>
                <a:cs typeface="Avenir"/>
                <a:sym typeface="Avenir"/>
              </a:rPr>
              <a:t>Configuration of activation buttons for specialty </a:t>
            </a:r>
            <a:r>
              <a:rPr lang="en" sz="1596" dirty="0">
                <a:latin typeface="Avenir"/>
                <a:ea typeface="Avenir"/>
                <a:cs typeface="Avenir"/>
                <a:sym typeface="Avenir"/>
              </a:rPr>
              <a:t>consultation, team activation, or referral to outpatient clinic follow-up allows providers at the point of care to immediately begin care coordination for each patient.</a:t>
            </a:r>
            <a:endParaRPr sz="1596" dirty="0">
              <a:solidFill>
                <a:srgbClr val="000000"/>
              </a:solidFill>
              <a:latin typeface="Arial"/>
              <a:ea typeface="Arial"/>
              <a:cs typeface="Arial"/>
              <a:sym typeface="Arial"/>
            </a:endParaRPr>
          </a:p>
          <a:p>
            <a:pPr>
              <a:lnSpc>
                <a:spcPct val="150000"/>
              </a:lnSpc>
              <a:buClr>
                <a:srgbClr val="000000"/>
              </a:buClr>
              <a:buSzPts val="1300"/>
            </a:pPr>
            <a:endParaRPr sz="1729" dirty="0">
              <a:solidFill>
                <a:srgbClr val="3F3F3F"/>
              </a:solidFill>
              <a:latin typeface="Avenir"/>
              <a:ea typeface="Avenir"/>
              <a:cs typeface="Avenir"/>
              <a:sym typeface="Avenir"/>
            </a:endParaRPr>
          </a:p>
        </p:txBody>
      </p:sp>
      <p:sp>
        <p:nvSpPr>
          <p:cNvPr id="579" name="Google Shape;579;p85"/>
          <p:cNvSpPr txBox="1"/>
          <p:nvPr/>
        </p:nvSpPr>
        <p:spPr>
          <a:xfrm>
            <a:off x="945383" y="914401"/>
            <a:ext cx="4956597" cy="990600"/>
          </a:xfrm>
          <a:prstGeom prst="rect">
            <a:avLst/>
          </a:prstGeom>
          <a:noFill/>
          <a:ln>
            <a:noFill/>
          </a:ln>
        </p:spPr>
        <p:txBody>
          <a:bodyPr spcFirstLastPara="1" wrap="square" lIns="0" tIns="0" rIns="0" bIns="0" anchor="t" anchorCtr="0">
            <a:noAutofit/>
          </a:bodyPr>
          <a:lstStyle/>
          <a:p>
            <a:pPr>
              <a:lnSpc>
                <a:spcPct val="90000"/>
              </a:lnSpc>
              <a:buClr>
                <a:srgbClr val="000000"/>
              </a:buClr>
              <a:buSzPts val="2700"/>
            </a:pPr>
            <a:r>
              <a:rPr lang="en" sz="2800" b="1" dirty="0">
                <a:solidFill>
                  <a:srgbClr val="317BE0"/>
                </a:solidFill>
                <a:latin typeface="Avenir"/>
                <a:ea typeface="Avenir"/>
                <a:cs typeface="Avenir"/>
                <a:sym typeface="Avenir"/>
              </a:rPr>
              <a:t>Immediate Treatment </a:t>
            </a:r>
          </a:p>
          <a:p>
            <a:pPr>
              <a:lnSpc>
                <a:spcPct val="90000"/>
              </a:lnSpc>
              <a:buClr>
                <a:srgbClr val="000000"/>
              </a:buClr>
              <a:buSzPts val="2700"/>
            </a:pPr>
            <a:r>
              <a:rPr lang="en" sz="2800" b="1" dirty="0">
                <a:solidFill>
                  <a:srgbClr val="317BE0"/>
                </a:solidFill>
                <a:latin typeface="Avenir"/>
                <a:ea typeface="Avenir"/>
                <a:cs typeface="Avenir"/>
                <a:sym typeface="Avenir"/>
              </a:rPr>
              <a:t>Decisions and Consultations </a:t>
            </a:r>
            <a:endParaRPr sz="2800" dirty="0"/>
          </a:p>
        </p:txBody>
      </p:sp>
      <p:pic>
        <p:nvPicPr>
          <p:cNvPr id="580" name="Google Shape;580;p85"/>
          <p:cNvPicPr preferRelativeResize="0"/>
          <p:nvPr/>
        </p:nvPicPr>
        <p:blipFill rotWithShape="1">
          <a:blip r:embed="rId4">
            <a:alphaModFix/>
          </a:blip>
          <a:srcRect l="22318" b="22648"/>
          <a:stretch/>
        </p:blipFill>
        <p:spPr>
          <a:xfrm>
            <a:off x="9543185" y="3426059"/>
            <a:ext cx="524333" cy="593262"/>
          </a:xfrm>
          <a:prstGeom prst="rect">
            <a:avLst/>
          </a:prstGeom>
          <a:noFill/>
          <a:ln>
            <a:noFill/>
          </a:ln>
        </p:spPr>
      </p:pic>
      <p:pic>
        <p:nvPicPr>
          <p:cNvPr id="581" name="Google Shape;581;p85"/>
          <p:cNvPicPr preferRelativeResize="0"/>
          <p:nvPr/>
        </p:nvPicPr>
        <p:blipFill>
          <a:blip r:embed="rId5">
            <a:alphaModFix/>
          </a:blip>
          <a:stretch>
            <a:fillRect/>
          </a:stretch>
        </p:blipFill>
        <p:spPr>
          <a:xfrm>
            <a:off x="8761904" y="3511205"/>
            <a:ext cx="524333" cy="422991"/>
          </a:xfrm>
          <a:prstGeom prst="rect">
            <a:avLst/>
          </a:prstGeom>
          <a:noFill/>
          <a:ln>
            <a:noFill/>
          </a:ln>
        </p:spPr>
      </p:pic>
      <p:sp>
        <p:nvSpPr>
          <p:cNvPr id="582" name="Google Shape;582;p85"/>
          <p:cNvSpPr txBox="1"/>
          <p:nvPr/>
        </p:nvSpPr>
        <p:spPr>
          <a:xfrm>
            <a:off x="8633422" y="3832832"/>
            <a:ext cx="781262" cy="491184"/>
          </a:xfrm>
          <a:prstGeom prst="rect">
            <a:avLst/>
          </a:prstGeom>
          <a:solidFill>
            <a:schemeClr val="dk1"/>
          </a:solidFill>
          <a:ln>
            <a:noFill/>
          </a:ln>
        </p:spPr>
        <p:txBody>
          <a:bodyPr spcFirstLastPara="1" wrap="square" lIns="121598" tIns="121598" rIns="121598" bIns="121598" anchor="t" anchorCtr="0">
            <a:spAutoFit/>
          </a:bodyPr>
          <a:lstStyle/>
          <a:p>
            <a:pPr algn="ctr"/>
            <a:r>
              <a:rPr lang="en" sz="798">
                <a:solidFill>
                  <a:srgbClr val="FF0000"/>
                </a:solidFill>
                <a:latin typeface="Avenir"/>
                <a:ea typeface="Avenir"/>
                <a:cs typeface="Avenir"/>
                <a:sym typeface="Avenir"/>
              </a:rPr>
              <a:t>Activate </a:t>
            </a:r>
            <a:br>
              <a:rPr lang="en" sz="798">
                <a:solidFill>
                  <a:srgbClr val="FF0000"/>
                </a:solidFill>
                <a:latin typeface="Avenir"/>
                <a:ea typeface="Avenir"/>
                <a:cs typeface="Avenir"/>
                <a:sym typeface="Avenir"/>
              </a:rPr>
            </a:br>
            <a:r>
              <a:rPr lang="en" sz="798">
                <a:solidFill>
                  <a:srgbClr val="FF0000"/>
                </a:solidFill>
                <a:latin typeface="Avenir"/>
                <a:ea typeface="Avenir"/>
                <a:cs typeface="Avenir"/>
                <a:sym typeface="Avenir"/>
              </a:rPr>
              <a:t>Trauma</a:t>
            </a:r>
            <a:endParaRPr sz="798">
              <a:solidFill>
                <a:srgbClr val="FF0000"/>
              </a:solidFill>
              <a:latin typeface="Avenir"/>
              <a:ea typeface="Avenir"/>
              <a:cs typeface="Avenir"/>
              <a:sym typeface="Avenir"/>
            </a:endParaRPr>
          </a:p>
        </p:txBody>
      </p:sp>
      <p:sp>
        <p:nvSpPr>
          <p:cNvPr id="583" name="Google Shape;583;p85"/>
          <p:cNvSpPr txBox="1"/>
          <p:nvPr/>
        </p:nvSpPr>
        <p:spPr>
          <a:xfrm>
            <a:off x="7981838" y="3832831"/>
            <a:ext cx="651584" cy="491184"/>
          </a:xfrm>
          <a:prstGeom prst="rect">
            <a:avLst/>
          </a:prstGeom>
          <a:noFill/>
          <a:ln>
            <a:noFill/>
          </a:ln>
        </p:spPr>
        <p:txBody>
          <a:bodyPr spcFirstLastPara="1" wrap="square" lIns="121598" tIns="121598" rIns="121598" bIns="121598" anchor="t" anchorCtr="0">
            <a:spAutoFit/>
          </a:bodyPr>
          <a:lstStyle/>
          <a:p>
            <a:pPr algn="ctr"/>
            <a:r>
              <a:rPr lang="en" sz="798">
                <a:solidFill>
                  <a:srgbClr val="FF0000"/>
                </a:solidFill>
                <a:highlight>
                  <a:schemeClr val="dk1"/>
                </a:highlight>
                <a:latin typeface="Avenir"/>
                <a:ea typeface="Avenir"/>
                <a:cs typeface="Avenir"/>
                <a:sym typeface="Avenir"/>
              </a:rPr>
              <a:t>Ortho Referral</a:t>
            </a:r>
            <a:endParaRPr sz="798">
              <a:solidFill>
                <a:srgbClr val="FF0000"/>
              </a:solidFill>
              <a:highlight>
                <a:schemeClr val="dk1"/>
              </a:highlight>
              <a:latin typeface="Avenir"/>
              <a:ea typeface="Avenir"/>
              <a:cs typeface="Avenir"/>
              <a:sym typeface="Avenir"/>
            </a:endParaRPr>
          </a:p>
        </p:txBody>
      </p:sp>
      <p:sp>
        <p:nvSpPr>
          <p:cNvPr id="584" name="Google Shape;584;p85"/>
          <p:cNvSpPr txBox="1"/>
          <p:nvPr/>
        </p:nvSpPr>
        <p:spPr>
          <a:xfrm>
            <a:off x="7200575" y="3832831"/>
            <a:ext cx="892586" cy="491184"/>
          </a:xfrm>
          <a:prstGeom prst="rect">
            <a:avLst/>
          </a:prstGeom>
          <a:solidFill>
            <a:schemeClr val="dk1"/>
          </a:solidFill>
          <a:ln>
            <a:noFill/>
          </a:ln>
        </p:spPr>
        <p:txBody>
          <a:bodyPr spcFirstLastPara="1" wrap="square" lIns="121598" tIns="121598" rIns="121598" bIns="121598" anchor="t" anchorCtr="0">
            <a:spAutoFit/>
          </a:bodyPr>
          <a:lstStyle/>
          <a:p>
            <a:pPr algn="ctr"/>
            <a:r>
              <a:rPr lang="en" sz="731" dirty="0">
                <a:solidFill>
                  <a:srgbClr val="FF0000"/>
                </a:solidFill>
                <a:highlight>
                  <a:schemeClr val="dk1"/>
                </a:highlight>
                <a:latin typeface="Avenir"/>
                <a:ea typeface="Avenir"/>
                <a:cs typeface="Avenir"/>
                <a:sym typeface="Avenir"/>
              </a:rPr>
              <a:t>Cardiothoracic</a:t>
            </a:r>
            <a:r>
              <a:rPr lang="en" sz="798" dirty="0">
                <a:solidFill>
                  <a:srgbClr val="FF0000"/>
                </a:solidFill>
                <a:highlight>
                  <a:schemeClr val="dk1"/>
                </a:highlight>
                <a:latin typeface="Avenir"/>
                <a:ea typeface="Avenir"/>
                <a:cs typeface="Avenir"/>
                <a:sym typeface="Avenir"/>
              </a:rPr>
              <a:t> Referral</a:t>
            </a:r>
            <a:endParaRPr sz="798" dirty="0">
              <a:solidFill>
                <a:srgbClr val="FF0000"/>
              </a:solidFill>
              <a:highlight>
                <a:schemeClr val="dk1"/>
              </a:highlight>
              <a:latin typeface="Avenir"/>
              <a:ea typeface="Avenir"/>
              <a:cs typeface="Avenir"/>
              <a:sym typeface="Avenir"/>
            </a:endParaRPr>
          </a:p>
        </p:txBody>
      </p:sp>
      <p:sp>
        <p:nvSpPr>
          <p:cNvPr id="585" name="Google Shape;585;p85"/>
          <p:cNvSpPr txBox="1"/>
          <p:nvPr/>
        </p:nvSpPr>
        <p:spPr>
          <a:xfrm>
            <a:off x="9303394" y="3832832"/>
            <a:ext cx="892586" cy="491184"/>
          </a:xfrm>
          <a:prstGeom prst="rect">
            <a:avLst/>
          </a:prstGeom>
          <a:solidFill>
            <a:schemeClr val="dk1"/>
          </a:solidFill>
          <a:ln>
            <a:noFill/>
          </a:ln>
        </p:spPr>
        <p:txBody>
          <a:bodyPr spcFirstLastPara="1" wrap="square" lIns="121598" tIns="121598" rIns="121598" bIns="121598" anchor="t" anchorCtr="0">
            <a:spAutoFit/>
          </a:bodyPr>
          <a:lstStyle/>
          <a:p>
            <a:pPr algn="ctr"/>
            <a:r>
              <a:rPr lang="en" sz="798" dirty="0">
                <a:solidFill>
                  <a:srgbClr val="FF0000"/>
                </a:solidFill>
                <a:highlight>
                  <a:schemeClr val="dk1"/>
                </a:highlight>
                <a:latin typeface="Avenir"/>
                <a:ea typeface="Avenir"/>
                <a:cs typeface="Avenir"/>
                <a:sym typeface="Avenir"/>
              </a:rPr>
              <a:t>NeuroSurgery Referral</a:t>
            </a:r>
            <a:endParaRPr sz="798" dirty="0">
              <a:solidFill>
                <a:srgbClr val="FF0000"/>
              </a:solidFill>
              <a:highlight>
                <a:schemeClr val="dk1"/>
              </a:highlight>
              <a:latin typeface="Avenir"/>
              <a:ea typeface="Avenir"/>
              <a:cs typeface="Avenir"/>
              <a:sym typeface="Avenir"/>
            </a:endParaRPr>
          </a:p>
        </p:txBody>
      </p:sp>
      <p:pic>
        <p:nvPicPr>
          <p:cNvPr id="2" name="Google Shape;567;p84">
            <a:extLst>
              <a:ext uri="{FF2B5EF4-FFF2-40B4-BE49-F238E27FC236}">
                <a16:creationId xmlns:a16="http://schemas.microsoft.com/office/drawing/2014/main" id="{8F944DBF-23FA-7CE9-9B89-9AD257E06B08}"/>
              </a:ext>
            </a:extLst>
          </p:cNvPr>
          <p:cNvPicPr preferRelativeResize="0"/>
          <p:nvPr/>
        </p:nvPicPr>
        <p:blipFill rotWithShape="1">
          <a:blip r:embed="rId6">
            <a:alphaModFix/>
          </a:blip>
          <a:srcRect/>
          <a:stretch/>
        </p:blipFill>
        <p:spPr>
          <a:xfrm>
            <a:off x="11414919" y="389109"/>
            <a:ext cx="357255" cy="28944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76"/>
                                        </p:tgtEl>
                                        <p:attrNameLst>
                                          <p:attrName>style.visibility</p:attrName>
                                        </p:attrNameLst>
                                      </p:cBhvr>
                                      <p:to>
                                        <p:strVal val="visible"/>
                                      </p:to>
                                    </p:set>
                                    <p:animEffect transition="in" filter="fade">
                                      <p:cBhvr>
                                        <p:cTn id="7" dur="500"/>
                                        <p:tgtEl>
                                          <p:spTgt spid="57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84"/>
                                        </p:tgtEl>
                                        <p:attrNameLst>
                                          <p:attrName>style.visibility</p:attrName>
                                        </p:attrNameLst>
                                      </p:cBhvr>
                                      <p:to>
                                        <p:strVal val="visible"/>
                                      </p:to>
                                    </p:set>
                                    <p:animEffect transition="in" filter="fade">
                                      <p:cBhvr>
                                        <p:cTn id="10" dur="500"/>
                                        <p:tgtEl>
                                          <p:spTgt spid="58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83"/>
                                        </p:tgtEl>
                                        <p:attrNameLst>
                                          <p:attrName>style.visibility</p:attrName>
                                        </p:attrNameLst>
                                      </p:cBhvr>
                                      <p:to>
                                        <p:strVal val="visible"/>
                                      </p:to>
                                    </p:set>
                                    <p:animEffect transition="in" filter="fade">
                                      <p:cBhvr>
                                        <p:cTn id="13" dur="500"/>
                                        <p:tgtEl>
                                          <p:spTgt spid="58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82"/>
                                        </p:tgtEl>
                                        <p:attrNameLst>
                                          <p:attrName>style.visibility</p:attrName>
                                        </p:attrNameLst>
                                      </p:cBhvr>
                                      <p:to>
                                        <p:strVal val="visible"/>
                                      </p:to>
                                    </p:set>
                                    <p:animEffect transition="in" filter="fade">
                                      <p:cBhvr>
                                        <p:cTn id="16" dur="500"/>
                                        <p:tgtEl>
                                          <p:spTgt spid="58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85"/>
                                        </p:tgtEl>
                                        <p:attrNameLst>
                                          <p:attrName>style.visibility</p:attrName>
                                        </p:attrNameLst>
                                      </p:cBhvr>
                                      <p:to>
                                        <p:strVal val="visible"/>
                                      </p:to>
                                    </p:set>
                                    <p:animEffect transition="in" filter="fade">
                                      <p:cBhvr>
                                        <p:cTn id="19" dur="500"/>
                                        <p:tgtEl>
                                          <p:spTgt spid="585"/>
                                        </p:tgtEl>
                                      </p:cBhvr>
                                    </p:animEffect>
                                  </p:childTnLst>
                                </p:cTn>
                              </p:par>
                              <p:par>
                                <p:cTn id="20" presetID="10" presetClass="entr" presetSubtype="0" fill="hold" nodeType="withEffect">
                                  <p:stCondLst>
                                    <p:cond delay="0"/>
                                  </p:stCondLst>
                                  <p:childTnLst>
                                    <p:set>
                                      <p:cBhvr>
                                        <p:cTn id="21" dur="1" fill="hold">
                                          <p:stCondLst>
                                            <p:cond delay="0"/>
                                          </p:stCondLst>
                                        </p:cTn>
                                        <p:tgtEl>
                                          <p:spTgt spid="580"/>
                                        </p:tgtEl>
                                        <p:attrNameLst>
                                          <p:attrName>style.visibility</p:attrName>
                                        </p:attrNameLst>
                                      </p:cBhvr>
                                      <p:to>
                                        <p:strVal val="visible"/>
                                      </p:to>
                                    </p:set>
                                    <p:animEffect transition="in" filter="fade">
                                      <p:cBhvr>
                                        <p:cTn id="22" dur="500"/>
                                        <p:tgtEl>
                                          <p:spTgt spid="580"/>
                                        </p:tgtEl>
                                      </p:cBhvr>
                                    </p:animEffect>
                                  </p:childTnLst>
                                </p:cTn>
                              </p:par>
                              <p:par>
                                <p:cTn id="23" presetID="10" presetClass="entr" presetSubtype="0" fill="hold" nodeType="withEffect">
                                  <p:stCondLst>
                                    <p:cond delay="0"/>
                                  </p:stCondLst>
                                  <p:childTnLst>
                                    <p:set>
                                      <p:cBhvr>
                                        <p:cTn id="24" dur="1" fill="hold">
                                          <p:stCondLst>
                                            <p:cond delay="0"/>
                                          </p:stCondLst>
                                        </p:cTn>
                                        <p:tgtEl>
                                          <p:spTgt spid="581"/>
                                        </p:tgtEl>
                                        <p:attrNameLst>
                                          <p:attrName>style.visibility</p:attrName>
                                        </p:attrNameLst>
                                      </p:cBhvr>
                                      <p:to>
                                        <p:strVal val="visible"/>
                                      </p:to>
                                    </p:set>
                                    <p:animEffect transition="in" filter="fade">
                                      <p:cBhvr>
                                        <p:cTn id="25" dur="500"/>
                                        <p:tgtEl>
                                          <p:spTgt spid="58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79"/>
                                        </p:tgtEl>
                                        <p:attrNameLst>
                                          <p:attrName>style.visibility</p:attrName>
                                        </p:attrNameLst>
                                      </p:cBhvr>
                                      <p:to>
                                        <p:strVal val="visible"/>
                                      </p:to>
                                    </p:set>
                                    <p:animEffect transition="in" filter="fade">
                                      <p:cBhvr>
                                        <p:cTn id="28" dur="500"/>
                                        <p:tgtEl>
                                          <p:spTgt spid="57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77"/>
                                        </p:tgtEl>
                                        <p:attrNameLst>
                                          <p:attrName>style.visibility</p:attrName>
                                        </p:attrNameLst>
                                      </p:cBhvr>
                                      <p:to>
                                        <p:strVal val="visible"/>
                                      </p:to>
                                    </p:set>
                                    <p:animEffect transition="in" filter="fade">
                                      <p:cBhvr>
                                        <p:cTn id="31" dur="500"/>
                                        <p:tgtEl>
                                          <p:spTgt spid="5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7" grpId="0"/>
      <p:bldP spid="579" grpId="0"/>
      <p:bldP spid="582" grpId="0" animBg="1"/>
      <p:bldP spid="583" grpId="0"/>
      <p:bldP spid="584" grpId="0" animBg="1"/>
      <p:bldP spid="58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13EA58F-6270-DE94-44F9-BE8F6FF634C6}"/>
              </a:ext>
            </a:extLst>
          </p:cNvPr>
          <p:cNvSpPr/>
          <p:nvPr/>
        </p:nvSpPr>
        <p:spPr>
          <a:xfrm>
            <a:off x="10119519" y="381000"/>
            <a:ext cx="838200" cy="1219200"/>
          </a:xfrm>
          <a:prstGeom prst="rect">
            <a:avLst/>
          </a:prstGeom>
          <a:solidFill>
            <a:schemeClr val="bg1"/>
          </a:solid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pic>
        <p:nvPicPr>
          <p:cNvPr id="11" name="Picture 10" descr="A graph of a graph with blue and orange lines&#10;&#10;Description automatically generated">
            <a:extLst>
              <a:ext uri="{FF2B5EF4-FFF2-40B4-BE49-F238E27FC236}">
                <a16:creationId xmlns:a16="http://schemas.microsoft.com/office/drawing/2014/main" id="{D1B22F9A-CF45-F67B-F91C-0B3358AB0C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6119" y="456411"/>
            <a:ext cx="8229600" cy="5945177"/>
          </a:xfrm>
          <a:prstGeom prst="rect">
            <a:avLst/>
          </a:prstGeom>
        </p:spPr>
      </p:pic>
    </p:spTree>
    <p:extLst>
      <p:ext uri="{BB962C8B-B14F-4D97-AF65-F5344CB8AC3E}">
        <p14:creationId xmlns:p14="http://schemas.microsoft.com/office/powerpoint/2010/main" val="1594177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4FC589E-F5A3-3C52-C6F7-A50B35C2C6C2}"/>
              </a:ext>
            </a:extLst>
          </p:cNvPr>
          <p:cNvSpPr txBox="1"/>
          <p:nvPr/>
        </p:nvSpPr>
        <p:spPr>
          <a:xfrm>
            <a:off x="-19608" y="2438400"/>
            <a:ext cx="12161838" cy="830997"/>
          </a:xfrm>
          <a:prstGeom prst="rect">
            <a:avLst/>
          </a:prstGeom>
          <a:noFill/>
        </p:spPr>
        <p:txBody>
          <a:bodyPr wrap="square" rtlCol="0">
            <a:spAutoFit/>
          </a:bodyPr>
          <a:lstStyle/>
          <a:p>
            <a:pPr algn="ctr"/>
            <a:r>
              <a:rPr lang="en-US" sz="4800" dirty="0">
                <a:solidFill>
                  <a:srgbClr val="C87137"/>
                </a:solidFill>
                <a:latin typeface="Franklin Gothic Demi" pitchFamily="34" charset="0"/>
              </a:rPr>
              <a:t>Questions?</a:t>
            </a:r>
          </a:p>
        </p:txBody>
      </p:sp>
      <p:sp>
        <p:nvSpPr>
          <p:cNvPr id="3" name="TextBox 2">
            <a:extLst>
              <a:ext uri="{FF2B5EF4-FFF2-40B4-BE49-F238E27FC236}">
                <a16:creationId xmlns:a16="http://schemas.microsoft.com/office/drawing/2014/main" id="{65DCEE09-B1D2-6B64-A348-68A41FA7D78A}"/>
              </a:ext>
            </a:extLst>
          </p:cNvPr>
          <p:cNvSpPr txBox="1"/>
          <p:nvPr/>
        </p:nvSpPr>
        <p:spPr>
          <a:xfrm>
            <a:off x="0" y="3588604"/>
            <a:ext cx="12161838" cy="523220"/>
          </a:xfrm>
          <a:prstGeom prst="rect">
            <a:avLst/>
          </a:prstGeom>
          <a:noFill/>
        </p:spPr>
        <p:txBody>
          <a:bodyPr wrap="square" rtlCol="0">
            <a:spAutoFit/>
          </a:bodyPr>
          <a:lstStyle/>
          <a:p>
            <a:pPr algn="ctr"/>
            <a:r>
              <a:rPr lang="en-US" sz="2800" dirty="0">
                <a:solidFill>
                  <a:srgbClr val="767171"/>
                </a:solidFill>
                <a:latin typeface="Franklin Gothic Demi" pitchFamily="34" charset="0"/>
              </a:rPr>
              <a:t>Click the Q&amp;A icon</a:t>
            </a:r>
            <a:endParaRPr lang="en-US" sz="2800" dirty="0">
              <a:solidFill>
                <a:srgbClr val="767171"/>
              </a:solidFill>
              <a:latin typeface="Franklin Gothic Medium" pitchFamily="34" charset="0"/>
            </a:endParaRPr>
          </a:p>
        </p:txBody>
      </p:sp>
      <p:sp>
        <p:nvSpPr>
          <p:cNvPr id="6" name="TextBox 5">
            <a:extLst>
              <a:ext uri="{FF2B5EF4-FFF2-40B4-BE49-F238E27FC236}">
                <a16:creationId xmlns:a16="http://schemas.microsoft.com/office/drawing/2014/main" id="{B4B1CAE5-2C09-16B6-47AF-47FF324BEFB5}"/>
              </a:ext>
            </a:extLst>
          </p:cNvPr>
          <p:cNvSpPr txBox="1"/>
          <p:nvPr/>
        </p:nvSpPr>
        <p:spPr>
          <a:xfrm>
            <a:off x="442119" y="609600"/>
            <a:ext cx="9372600" cy="584775"/>
          </a:xfrm>
          <a:prstGeom prst="rect">
            <a:avLst/>
          </a:prstGeom>
          <a:noFill/>
        </p:spPr>
        <p:txBody>
          <a:bodyPr wrap="square" rtlCol="0">
            <a:spAutoFit/>
          </a:bodyPr>
          <a:lstStyle/>
          <a:p>
            <a:r>
              <a:rPr lang="en-US" sz="3200" dirty="0">
                <a:solidFill>
                  <a:srgbClr val="767171"/>
                </a:solidFill>
                <a:latin typeface="Franklin Gothic Demi" pitchFamily="34" charset="0"/>
              </a:rPr>
              <a:t>CASE STUDY</a:t>
            </a:r>
            <a:endParaRPr lang="en-US" sz="3200" dirty="0">
              <a:solidFill>
                <a:srgbClr val="C87137"/>
              </a:solidFill>
              <a:latin typeface="Franklin Gothic Demi" pitchFamily="34" charset="0"/>
            </a:endParaRPr>
          </a:p>
        </p:txBody>
      </p:sp>
      <p:cxnSp>
        <p:nvCxnSpPr>
          <p:cNvPr id="7" name="Straight Connector 6">
            <a:extLst>
              <a:ext uri="{FF2B5EF4-FFF2-40B4-BE49-F238E27FC236}">
                <a16:creationId xmlns:a16="http://schemas.microsoft.com/office/drawing/2014/main" id="{E5E3950C-53DD-F878-9DE6-A0897E5F404B}"/>
              </a:ext>
            </a:extLst>
          </p:cNvPr>
          <p:cNvCxnSpPr>
            <a:cxnSpLocks/>
          </p:cNvCxnSpPr>
          <p:nvPr/>
        </p:nvCxnSpPr>
        <p:spPr>
          <a:xfrm>
            <a:off x="518319" y="533400"/>
            <a:ext cx="2286000" cy="0"/>
          </a:xfrm>
          <a:prstGeom prst="line">
            <a:avLst/>
          </a:prstGeom>
          <a:ln w="76200">
            <a:solidFill>
              <a:srgbClr val="C8713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1348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4FC589E-F5A3-3C52-C6F7-A50B35C2C6C2}"/>
              </a:ext>
            </a:extLst>
          </p:cNvPr>
          <p:cNvSpPr txBox="1"/>
          <p:nvPr/>
        </p:nvSpPr>
        <p:spPr>
          <a:xfrm>
            <a:off x="5450565" y="1557382"/>
            <a:ext cx="4973754" cy="830997"/>
          </a:xfrm>
          <a:prstGeom prst="rect">
            <a:avLst/>
          </a:prstGeom>
          <a:noFill/>
        </p:spPr>
        <p:txBody>
          <a:bodyPr wrap="square" rtlCol="0">
            <a:spAutoFit/>
          </a:bodyPr>
          <a:lstStyle/>
          <a:p>
            <a:pPr algn="ctr"/>
            <a:r>
              <a:rPr lang="en-US" sz="4800" dirty="0">
                <a:solidFill>
                  <a:srgbClr val="C87137"/>
                </a:solidFill>
                <a:latin typeface="Franklin Gothic Demi" pitchFamily="34" charset="0"/>
              </a:rPr>
              <a:t>More answers</a:t>
            </a:r>
          </a:p>
        </p:txBody>
      </p:sp>
      <p:sp>
        <p:nvSpPr>
          <p:cNvPr id="3" name="TextBox 2">
            <a:extLst>
              <a:ext uri="{FF2B5EF4-FFF2-40B4-BE49-F238E27FC236}">
                <a16:creationId xmlns:a16="http://schemas.microsoft.com/office/drawing/2014/main" id="{65DCEE09-B1D2-6B64-A348-68A41FA7D78A}"/>
              </a:ext>
            </a:extLst>
          </p:cNvPr>
          <p:cNvSpPr txBox="1"/>
          <p:nvPr/>
        </p:nvSpPr>
        <p:spPr>
          <a:xfrm>
            <a:off x="4630282" y="2474893"/>
            <a:ext cx="6614319" cy="954107"/>
          </a:xfrm>
          <a:prstGeom prst="rect">
            <a:avLst/>
          </a:prstGeom>
          <a:noFill/>
        </p:spPr>
        <p:txBody>
          <a:bodyPr wrap="square" rtlCol="0">
            <a:spAutoFit/>
          </a:bodyPr>
          <a:lstStyle/>
          <a:p>
            <a:pPr marL="457200" indent="-457200" algn="ctr">
              <a:buFont typeface="Arial" panose="020B0604020202020204" pitchFamily="34" charset="0"/>
              <a:buChar char="•"/>
            </a:pPr>
            <a:r>
              <a:rPr lang="en-US" sz="2800" dirty="0">
                <a:solidFill>
                  <a:srgbClr val="767171"/>
                </a:solidFill>
                <a:latin typeface="Franklin Gothic Demi" pitchFamily="34" charset="0"/>
              </a:rPr>
              <a:t>Click link in tomorrow’s email</a:t>
            </a:r>
          </a:p>
          <a:p>
            <a:pPr marL="457200" indent="-457200" algn="ctr">
              <a:buFont typeface="Arial" panose="020B0604020202020204" pitchFamily="34" charset="0"/>
              <a:buChar char="•"/>
            </a:pPr>
            <a:r>
              <a:rPr lang="en-US" sz="2800" dirty="0">
                <a:solidFill>
                  <a:srgbClr val="767171"/>
                </a:solidFill>
                <a:latin typeface="Franklin Gothic Demi" pitchFamily="34" charset="0"/>
              </a:rPr>
              <a:t>Email editor@trauma-news.com</a:t>
            </a:r>
          </a:p>
        </p:txBody>
      </p:sp>
      <p:sp>
        <p:nvSpPr>
          <p:cNvPr id="6" name="TextBox 5">
            <a:extLst>
              <a:ext uri="{FF2B5EF4-FFF2-40B4-BE49-F238E27FC236}">
                <a16:creationId xmlns:a16="http://schemas.microsoft.com/office/drawing/2014/main" id="{B4B1CAE5-2C09-16B6-47AF-47FF324BEFB5}"/>
              </a:ext>
            </a:extLst>
          </p:cNvPr>
          <p:cNvSpPr txBox="1"/>
          <p:nvPr/>
        </p:nvSpPr>
        <p:spPr>
          <a:xfrm>
            <a:off x="442119" y="609600"/>
            <a:ext cx="9372600" cy="584775"/>
          </a:xfrm>
          <a:prstGeom prst="rect">
            <a:avLst/>
          </a:prstGeom>
          <a:noFill/>
        </p:spPr>
        <p:txBody>
          <a:bodyPr wrap="square" rtlCol="0">
            <a:spAutoFit/>
          </a:bodyPr>
          <a:lstStyle/>
          <a:p>
            <a:r>
              <a:rPr lang="en-US" sz="3200" dirty="0">
                <a:solidFill>
                  <a:srgbClr val="767171"/>
                </a:solidFill>
                <a:latin typeface="Franklin Gothic Demi" pitchFamily="34" charset="0"/>
              </a:rPr>
              <a:t>WHITE PAPER</a:t>
            </a:r>
            <a:endParaRPr lang="en-US" sz="3200" dirty="0">
              <a:solidFill>
                <a:srgbClr val="C87137"/>
              </a:solidFill>
              <a:latin typeface="Franklin Gothic Demi" pitchFamily="34" charset="0"/>
            </a:endParaRPr>
          </a:p>
        </p:txBody>
      </p:sp>
      <p:cxnSp>
        <p:nvCxnSpPr>
          <p:cNvPr id="7" name="Straight Connector 6">
            <a:extLst>
              <a:ext uri="{FF2B5EF4-FFF2-40B4-BE49-F238E27FC236}">
                <a16:creationId xmlns:a16="http://schemas.microsoft.com/office/drawing/2014/main" id="{E5E3950C-53DD-F878-9DE6-A0897E5F404B}"/>
              </a:ext>
            </a:extLst>
          </p:cNvPr>
          <p:cNvCxnSpPr>
            <a:cxnSpLocks/>
          </p:cNvCxnSpPr>
          <p:nvPr/>
        </p:nvCxnSpPr>
        <p:spPr>
          <a:xfrm>
            <a:off x="518319" y="533400"/>
            <a:ext cx="2514600" cy="0"/>
          </a:xfrm>
          <a:prstGeom prst="line">
            <a:avLst/>
          </a:prstGeom>
          <a:ln w="76200">
            <a:solidFill>
              <a:srgbClr val="C87137"/>
            </a:solidFill>
          </a:ln>
        </p:spPr>
        <p:style>
          <a:lnRef idx="1">
            <a:schemeClr val="accent1"/>
          </a:lnRef>
          <a:fillRef idx="0">
            <a:schemeClr val="accent1"/>
          </a:fillRef>
          <a:effectRef idx="0">
            <a:schemeClr val="accent1"/>
          </a:effectRef>
          <a:fontRef idx="minor">
            <a:schemeClr val="tx1"/>
          </a:fontRef>
        </p:style>
      </p:cxnSp>
      <p:pic>
        <p:nvPicPr>
          <p:cNvPr id="8" name="Picture 7" descr="A close-up of a booklet&#10;&#10;Description automatically generated">
            <a:extLst>
              <a:ext uri="{FF2B5EF4-FFF2-40B4-BE49-F238E27FC236}">
                <a16:creationId xmlns:a16="http://schemas.microsoft.com/office/drawing/2014/main" id="{AF1D7C35-57AA-FB63-BEDD-60C9739767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518" y="1557382"/>
            <a:ext cx="3569231" cy="4614818"/>
          </a:xfrm>
          <a:prstGeom prst="rect">
            <a:avLst/>
          </a:prstGeom>
        </p:spPr>
      </p:pic>
      <p:pic>
        <p:nvPicPr>
          <p:cNvPr id="10" name="Picture 9" descr="A page of a book&#10;&#10;Description automatically generated">
            <a:extLst>
              <a:ext uri="{FF2B5EF4-FFF2-40B4-BE49-F238E27FC236}">
                <a16:creationId xmlns:a16="http://schemas.microsoft.com/office/drawing/2014/main" id="{EA6AC8D9-4417-208E-2C72-E7C73779455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98091" y="3928821"/>
            <a:ext cx="3484397" cy="2243379"/>
          </a:xfrm>
          <a:prstGeom prst="rect">
            <a:avLst/>
          </a:prstGeom>
        </p:spPr>
      </p:pic>
      <p:pic>
        <p:nvPicPr>
          <p:cNvPr id="12" name="Picture 11" descr="A page of a book&#10;&#10;Description automatically generated">
            <a:extLst>
              <a:ext uri="{FF2B5EF4-FFF2-40B4-BE49-F238E27FC236}">
                <a16:creationId xmlns:a16="http://schemas.microsoft.com/office/drawing/2014/main" id="{5DB0258B-B656-B537-788F-1421A05F1A9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38720" y="3928821"/>
            <a:ext cx="3484397" cy="2246206"/>
          </a:xfrm>
          <a:prstGeom prst="rect">
            <a:avLst/>
          </a:prstGeom>
        </p:spPr>
      </p:pic>
    </p:spTree>
    <p:extLst>
      <p:ext uri="{BB962C8B-B14F-4D97-AF65-F5344CB8AC3E}">
        <p14:creationId xmlns:p14="http://schemas.microsoft.com/office/powerpoint/2010/main" val="2263481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981200"/>
            <a:ext cx="12161838" cy="830997"/>
          </a:xfrm>
          <a:prstGeom prst="rect">
            <a:avLst/>
          </a:prstGeom>
          <a:noFill/>
        </p:spPr>
        <p:txBody>
          <a:bodyPr wrap="square" rtlCol="0">
            <a:spAutoFit/>
          </a:bodyPr>
          <a:lstStyle/>
          <a:p>
            <a:pPr algn="ctr"/>
            <a:r>
              <a:rPr lang="en-US" sz="4800" dirty="0">
                <a:solidFill>
                  <a:srgbClr val="C87137"/>
                </a:solidFill>
                <a:latin typeface="Franklin Gothic Demi" pitchFamily="34" charset="0"/>
              </a:rPr>
              <a:t>Thank You</a:t>
            </a:r>
          </a:p>
        </p:txBody>
      </p:sp>
      <p:sp>
        <p:nvSpPr>
          <p:cNvPr id="6" name="TextBox 5"/>
          <p:cNvSpPr txBox="1"/>
          <p:nvPr/>
        </p:nvSpPr>
        <p:spPr>
          <a:xfrm>
            <a:off x="0" y="3276600"/>
            <a:ext cx="12161838" cy="954107"/>
          </a:xfrm>
          <a:prstGeom prst="rect">
            <a:avLst/>
          </a:prstGeom>
          <a:noFill/>
        </p:spPr>
        <p:txBody>
          <a:bodyPr wrap="square" rtlCol="0">
            <a:spAutoFit/>
          </a:bodyPr>
          <a:lstStyle/>
          <a:p>
            <a:pPr algn="ctr"/>
            <a:r>
              <a:rPr lang="en-US" sz="2800" dirty="0">
                <a:solidFill>
                  <a:srgbClr val="767171"/>
                </a:solidFill>
                <a:latin typeface="Franklin Gothic Demi" pitchFamily="34" charset="0"/>
              </a:rPr>
              <a:t>Watch email tomorrow</a:t>
            </a:r>
          </a:p>
          <a:p>
            <a:pPr algn="ctr"/>
            <a:r>
              <a:rPr lang="en-US" sz="2800" dirty="0">
                <a:solidFill>
                  <a:srgbClr val="767171"/>
                </a:solidFill>
                <a:latin typeface="Franklin Gothic Demi" pitchFamily="34" charset="0"/>
              </a:rPr>
              <a:t>Take exit survey</a:t>
            </a:r>
          </a:p>
        </p:txBody>
      </p:sp>
      <p:sp>
        <p:nvSpPr>
          <p:cNvPr id="9" name="TextBox 8"/>
          <p:cNvSpPr txBox="1"/>
          <p:nvPr/>
        </p:nvSpPr>
        <p:spPr>
          <a:xfrm>
            <a:off x="442119" y="609600"/>
            <a:ext cx="4648200" cy="584775"/>
          </a:xfrm>
          <a:prstGeom prst="rect">
            <a:avLst/>
          </a:prstGeom>
          <a:noFill/>
        </p:spPr>
        <p:txBody>
          <a:bodyPr wrap="square" rtlCol="0">
            <a:spAutoFit/>
          </a:bodyPr>
          <a:lstStyle/>
          <a:p>
            <a:r>
              <a:rPr lang="en-US" sz="3200" dirty="0">
                <a:solidFill>
                  <a:srgbClr val="767171"/>
                </a:solidFill>
                <a:latin typeface="Franklin Gothic Demi" pitchFamily="34" charset="0"/>
              </a:rPr>
              <a:t>TSN </a:t>
            </a:r>
            <a:r>
              <a:rPr lang="en-US" sz="3200" dirty="0">
                <a:solidFill>
                  <a:srgbClr val="C87137"/>
                </a:solidFill>
                <a:latin typeface="Franklin Gothic Demi" pitchFamily="34" charset="0"/>
              </a:rPr>
              <a:t>Webinars</a:t>
            </a:r>
          </a:p>
        </p:txBody>
      </p:sp>
      <p:cxnSp>
        <p:nvCxnSpPr>
          <p:cNvPr id="3" name="Straight Connector 2">
            <a:extLst>
              <a:ext uri="{FF2B5EF4-FFF2-40B4-BE49-F238E27FC236}">
                <a16:creationId xmlns:a16="http://schemas.microsoft.com/office/drawing/2014/main" id="{80FB16B5-8E63-BDC2-6728-6F8668EDEA03}"/>
              </a:ext>
            </a:extLst>
          </p:cNvPr>
          <p:cNvCxnSpPr>
            <a:cxnSpLocks/>
          </p:cNvCxnSpPr>
          <p:nvPr/>
        </p:nvCxnSpPr>
        <p:spPr>
          <a:xfrm>
            <a:off x="518319" y="533400"/>
            <a:ext cx="2514600" cy="0"/>
          </a:xfrm>
          <a:prstGeom prst="line">
            <a:avLst/>
          </a:prstGeom>
          <a:ln w="76200">
            <a:solidFill>
              <a:srgbClr val="C87137"/>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118519" y="2244060"/>
            <a:ext cx="7696200" cy="2369880"/>
          </a:xfrm>
          <a:prstGeom prst="rect">
            <a:avLst/>
          </a:prstGeom>
          <a:noFill/>
        </p:spPr>
        <p:txBody>
          <a:bodyPr wrap="square" rtlCol="0">
            <a:spAutoFit/>
          </a:bodyPr>
          <a:lstStyle/>
          <a:p>
            <a:pPr algn="ctr"/>
            <a:r>
              <a:rPr lang="en-US" sz="2400" dirty="0">
                <a:solidFill>
                  <a:srgbClr val="C87137"/>
                </a:solidFill>
                <a:latin typeface="Franklin Gothic Medium" pitchFamily="34" charset="0"/>
              </a:rPr>
              <a:t>Ann Quinlan, RN, MSN, TCRN</a:t>
            </a:r>
          </a:p>
          <a:p>
            <a:pPr algn="ctr"/>
            <a:r>
              <a:rPr lang="en-US" sz="2000" dirty="0">
                <a:latin typeface="Franklin Gothic Medium" pitchFamily="34" charset="0"/>
              </a:rPr>
              <a:t>Director of Trauma, Burn and EGS</a:t>
            </a:r>
          </a:p>
          <a:p>
            <a:pPr algn="ctr"/>
            <a:r>
              <a:rPr lang="en-US" sz="2000" dirty="0">
                <a:latin typeface="Franklin Gothic Medium" pitchFamily="34" charset="0"/>
              </a:rPr>
              <a:t>Texas Health Harris Methodist Hospital Fort Worth</a:t>
            </a:r>
          </a:p>
          <a:p>
            <a:pPr algn="ctr"/>
            <a:endParaRPr lang="en-US" sz="2000" dirty="0">
              <a:latin typeface="Franklin Gothic Medium" pitchFamily="34" charset="0"/>
            </a:endParaRPr>
          </a:p>
          <a:p>
            <a:pPr algn="ctr"/>
            <a:r>
              <a:rPr lang="en-US" sz="2400" dirty="0">
                <a:solidFill>
                  <a:srgbClr val="C87137"/>
                </a:solidFill>
                <a:latin typeface="Franklin Gothic Medium" pitchFamily="34" charset="0"/>
              </a:rPr>
              <a:t>Jennifer Grant, MD, FACS</a:t>
            </a:r>
          </a:p>
          <a:p>
            <a:pPr algn="ctr"/>
            <a:r>
              <a:rPr lang="en-US" sz="2000" dirty="0">
                <a:latin typeface="Franklin Gothic Medium" pitchFamily="34" charset="0"/>
              </a:rPr>
              <a:t>Trauma and Critical Care Surgeon</a:t>
            </a:r>
          </a:p>
          <a:p>
            <a:pPr algn="ctr"/>
            <a:r>
              <a:rPr lang="en-US" sz="2000" dirty="0">
                <a:latin typeface="Franklin Gothic Medium" pitchFamily="34" charset="0"/>
              </a:rPr>
              <a:t>Texas Health Harris Methodist Hospital Fort Worth</a:t>
            </a:r>
          </a:p>
        </p:txBody>
      </p:sp>
      <p:sp>
        <p:nvSpPr>
          <p:cNvPr id="5" name="TextBox 4">
            <a:extLst>
              <a:ext uri="{FF2B5EF4-FFF2-40B4-BE49-F238E27FC236}">
                <a16:creationId xmlns:a16="http://schemas.microsoft.com/office/drawing/2014/main" id="{3B613D0E-4CD9-D302-1882-77552EAA6CC8}"/>
              </a:ext>
            </a:extLst>
          </p:cNvPr>
          <p:cNvSpPr txBox="1"/>
          <p:nvPr/>
        </p:nvSpPr>
        <p:spPr>
          <a:xfrm>
            <a:off x="442119" y="609600"/>
            <a:ext cx="9372600" cy="584775"/>
          </a:xfrm>
          <a:prstGeom prst="rect">
            <a:avLst/>
          </a:prstGeom>
          <a:noFill/>
        </p:spPr>
        <p:txBody>
          <a:bodyPr wrap="square" rtlCol="0">
            <a:spAutoFit/>
          </a:bodyPr>
          <a:lstStyle/>
          <a:p>
            <a:r>
              <a:rPr lang="en-US" sz="3200" dirty="0">
                <a:solidFill>
                  <a:srgbClr val="767171"/>
                </a:solidFill>
                <a:latin typeface="Franklin Gothic Demi" pitchFamily="34" charset="0"/>
              </a:rPr>
              <a:t>SPEAKERS</a:t>
            </a:r>
            <a:endParaRPr lang="en-US" sz="3200" dirty="0">
              <a:solidFill>
                <a:srgbClr val="C87137"/>
              </a:solidFill>
              <a:latin typeface="Franklin Gothic Demi" pitchFamily="34" charset="0"/>
            </a:endParaRPr>
          </a:p>
        </p:txBody>
      </p:sp>
      <p:cxnSp>
        <p:nvCxnSpPr>
          <p:cNvPr id="7" name="Straight Connector 6">
            <a:extLst>
              <a:ext uri="{FF2B5EF4-FFF2-40B4-BE49-F238E27FC236}">
                <a16:creationId xmlns:a16="http://schemas.microsoft.com/office/drawing/2014/main" id="{AAF41426-DD8C-806D-C871-6662D2258EE5}"/>
              </a:ext>
            </a:extLst>
          </p:cNvPr>
          <p:cNvCxnSpPr>
            <a:cxnSpLocks/>
          </p:cNvCxnSpPr>
          <p:nvPr/>
        </p:nvCxnSpPr>
        <p:spPr>
          <a:xfrm>
            <a:off x="518319" y="533400"/>
            <a:ext cx="1981200" cy="0"/>
          </a:xfrm>
          <a:prstGeom prst="line">
            <a:avLst/>
          </a:prstGeom>
          <a:ln w="76200">
            <a:solidFill>
              <a:srgbClr val="C87137"/>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fade">
                                      <p:cBhvr>
                                        <p:cTn id="13" dur="500"/>
                                        <p:tgtEl>
                                          <p:spTgt spid="6">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
                                            <p:txEl>
                                              <p:pRg st="4" end="4"/>
                                            </p:txEl>
                                          </p:spTgt>
                                        </p:tgtEl>
                                        <p:attrNameLst>
                                          <p:attrName>style.visibility</p:attrName>
                                        </p:attrNameLst>
                                      </p:cBhvr>
                                      <p:to>
                                        <p:strVal val="visible"/>
                                      </p:to>
                                    </p:set>
                                    <p:animEffect transition="in" filter="fade">
                                      <p:cBhvr>
                                        <p:cTn id="18" dur="500"/>
                                        <p:tgtEl>
                                          <p:spTgt spid="6">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animEffect transition="in" filter="fade">
                                      <p:cBhvr>
                                        <p:cTn id="21" dur="500"/>
                                        <p:tgtEl>
                                          <p:spTgt spid="6">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6">
                                            <p:txEl>
                                              <p:pRg st="6" end="6"/>
                                            </p:txEl>
                                          </p:spTgt>
                                        </p:tgtEl>
                                        <p:attrNameLst>
                                          <p:attrName>style.visibility</p:attrName>
                                        </p:attrNameLst>
                                      </p:cBhvr>
                                      <p:to>
                                        <p:strVal val="visible"/>
                                      </p:to>
                                    </p:set>
                                    <p:animEffect transition="in" filter="fade">
                                      <p:cBhvr>
                                        <p:cTn id="24"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975" y="2286000"/>
            <a:ext cx="12161838" cy="769441"/>
          </a:xfrm>
          <a:prstGeom prst="rect">
            <a:avLst/>
          </a:prstGeom>
          <a:noFill/>
        </p:spPr>
        <p:txBody>
          <a:bodyPr wrap="square" rtlCol="0">
            <a:spAutoFit/>
          </a:bodyPr>
          <a:lstStyle/>
          <a:p>
            <a:pPr algn="ctr"/>
            <a:r>
              <a:rPr lang="en-US" sz="4400" dirty="0">
                <a:solidFill>
                  <a:srgbClr val="C87137"/>
                </a:solidFill>
                <a:latin typeface="Franklin Gothic Demi" pitchFamily="34" charset="0"/>
              </a:rPr>
              <a:t>Poll</a:t>
            </a:r>
          </a:p>
        </p:txBody>
      </p:sp>
      <p:sp>
        <p:nvSpPr>
          <p:cNvPr id="6" name="TextBox 5"/>
          <p:cNvSpPr txBox="1"/>
          <p:nvPr/>
        </p:nvSpPr>
        <p:spPr>
          <a:xfrm>
            <a:off x="2753" y="3289068"/>
            <a:ext cx="12161838" cy="954107"/>
          </a:xfrm>
          <a:prstGeom prst="rect">
            <a:avLst/>
          </a:prstGeom>
          <a:noFill/>
        </p:spPr>
        <p:txBody>
          <a:bodyPr wrap="square" rtlCol="0">
            <a:spAutoFit/>
          </a:bodyPr>
          <a:lstStyle/>
          <a:p>
            <a:pPr algn="ctr"/>
            <a:r>
              <a:rPr lang="en-US" sz="2800" dirty="0">
                <a:solidFill>
                  <a:srgbClr val="767171"/>
                </a:solidFill>
                <a:latin typeface="Franklin Gothic Medium" pitchFamily="34" charset="0"/>
              </a:rPr>
              <a:t>What is your center’s average “decision to needle” </a:t>
            </a:r>
          </a:p>
          <a:p>
            <a:pPr algn="ctr"/>
            <a:r>
              <a:rPr lang="en-US" sz="2800" dirty="0">
                <a:solidFill>
                  <a:srgbClr val="767171"/>
                </a:solidFill>
                <a:latin typeface="Franklin Gothic Medium" pitchFamily="34" charset="0"/>
              </a:rPr>
              <a:t>time for IR hemorrhage control?</a:t>
            </a:r>
          </a:p>
        </p:txBody>
      </p:sp>
      <p:sp>
        <p:nvSpPr>
          <p:cNvPr id="9" name="TextBox 8"/>
          <p:cNvSpPr txBox="1"/>
          <p:nvPr/>
        </p:nvSpPr>
        <p:spPr>
          <a:xfrm>
            <a:off x="442119" y="609600"/>
            <a:ext cx="4648200" cy="584775"/>
          </a:xfrm>
          <a:prstGeom prst="rect">
            <a:avLst/>
          </a:prstGeom>
          <a:noFill/>
        </p:spPr>
        <p:txBody>
          <a:bodyPr wrap="square" rtlCol="0">
            <a:spAutoFit/>
          </a:bodyPr>
          <a:lstStyle/>
          <a:p>
            <a:r>
              <a:rPr lang="en-US" sz="3200" dirty="0">
                <a:solidFill>
                  <a:srgbClr val="767171"/>
                </a:solidFill>
                <a:latin typeface="Franklin Gothic Demi" pitchFamily="34" charset="0"/>
              </a:rPr>
              <a:t>TSN </a:t>
            </a:r>
            <a:r>
              <a:rPr lang="en-US" sz="3200" dirty="0">
                <a:solidFill>
                  <a:srgbClr val="C87137"/>
                </a:solidFill>
                <a:latin typeface="Franklin Gothic Demi" pitchFamily="34" charset="0"/>
              </a:rPr>
              <a:t>Webinars</a:t>
            </a:r>
          </a:p>
        </p:txBody>
      </p:sp>
      <p:cxnSp>
        <p:nvCxnSpPr>
          <p:cNvPr id="3" name="Straight Connector 2">
            <a:extLst>
              <a:ext uri="{FF2B5EF4-FFF2-40B4-BE49-F238E27FC236}">
                <a16:creationId xmlns:a16="http://schemas.microsoft.com/office/drawing/2014/main" id="{1D1C275E-652E-C41B-DF4C-B5F8ED89B2EA}"/>
              </a:ext>
            </a:extLst>
          </p:cNvPr>
          <p:cNvCxnSpPr>
            <a:cxnSpLocks/>
          </p:cNvCxnSpPr>
          <p:nvPr/>
        </p:nvCxnSpPr>
        <p:spPr>
          <a:xfrm>
            <a:off x="518319" y="533400"/>
            <a:ext cx="2514600" cy="0"/>
          </a:xfrm>
          <a:prstGeom prst="line">
            <a:avLst/>
          </a:prstGeom>
          <a:ln w="76200">
            <a:solidFill>
              <a:srgbClr val="C8713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4746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A1CDBC0-E87C-59BB-CE2F-E13981C11A62}"/>
              </a:ext>
            </a:extLst>
          </p:cNvPr>
          <p:cNvSpPr txBox="1"/>
          <p:nvPr/>
        </p:nvSpPr>
        <p:spPr>
          <a:xfrm>
            <a:off x="4061619" y="3320492"/>
            <a:ext cx="4038600" cy="830997"/>
          </a:xfrm>
          <a:prstGeom prst="rect">
            <a:avLst/>
          </a:prstGeom>
          <a:noFill/>
        </p:spPr>
        <p:txBody>
          <a:bodyPr wrap="square" rtlCol="0">
            <a:spAutoFit/>
          </a:bodyPr>
          <a:lstStyle/>
          <a:p>
            <a:pPr lvl="0" algn="ctr"/>
            <a:r>
              <a:rPr lang="en-US" sz="2400" dirty="0">
                <a:solidFill>
                  <a:srgbClr val="767171"/>
                </a:solidFill>
                <a:latin typeface="Franklin Gothic Medium" panose="020B0603020102020204" pitchFamily="34" charset="0"/>
              </a:rPr>
              <a:t>No conflict of interest</a:t>
            </a:r>
          </a:p>
          <a:p>
            <a:pPr lvl="0" algn="ctr"/>
            <a:r>
              <a:rPr lang="en-US" sz="2400" dirty="0">
                <a:solidFill>
                  <a:srgbClr val="767171"/>
                </a:solidFill>
                <a:latin typeface="Franklin Gothic Medium" panose="020B0603020102020204" pitchFamily="34" charset="0"/>
              </a:rPr>
              <a:t>No financial conflicts</a:t>
            </a:r>
          </a:p>
        </p:txBody>
      </p:sp>
      <p:sp>
        <p:nvSpPr>
          <p:cNvPr id="5" name="TextBox 4">
            <a:extLst>
              <a:ext uri="{FF2B5EF4-FFF2-40B4-BE49-F238E27FC236}">
                <a16:creationId xmlns:a16="http://schemas.microsoft.com/office/drawing/2014/main" id="{4899E2E7-1E46-7DD9-5B9C-E02F87EA964F}"/>
              </a:ext>
            </a:extLst>
          </p:cNvPr>
          <p:cNvSpPr txBox="1"/>
          <p:nvPr/>
        </p:nvSpPr>
        <p:spPr>
          <a:xfrm>
            <a:off x="442119" y="609600"/>
            <a:ext cx="9372600" cy="584775"/>
          </a:xfrm>
          <a:prstGeom prst="rect">
            <a:avLst/>
          </a:prstGeom>
          <a:noFill/>
        </p:spPr>
        <p:txBody>
          <a:bodyPr wrap="square" rtlCol="0">
            <a:spAutoFit/>
          </a:bodyPr>
          <a:lstStyle/>
          <a:p>
            <a:r>
              <a:rPr lang="en-US" sz="3200" dirty="0">
                <a:solidFill>
                  <a:srgbClr val="767171"/>
                </a:solidFill>
                <a:latin typeface="Franklin Gothic Demi" pitchFamily="34" charset="0"/>
              </a:rPr>
              <a:t>DISCLOSURES</a:t>
            </a:r>
            <a:endParaRPr lang="en-US" sz="3200" dirty="0">
              <a:solidFill>
                <a:srgbClr val="C87137"/>
              </a:solidFill>
              <a:latin typeface="Franklin Gothic Demi" pitchFamily="34" charset="0"/>
            </a:endParaRPr>
          </a:p>
        </p:txBody>
      </p:sp>
      <p:cxnSp>
        <p:nvCxnSpPr>
          <p:cNvPr id="6" name="Straight Connector 5">
            <a:extLst>
              <a:ext uri="{FF2B5EF4-FFF2-40B4-BE49-F238E27FC236}">
                <a16:creationId xmlns:a16="http://schemas.microsoft.com/office/drawing/2014/main" id="{1399D973-F269-C287-5713-6C25B00F1DA3}"/>
              </a:ext>
            </a:extLst>
          </p:cNvPr>
          <p:cNvCxnSpPr>
            <a:cxnSpLocks/>
          </p:cNvCxnSpPr>
          <p:nvPr/>
        </p:nvCxnSpPr>
        <p:spPr>
          <a:xfrm>
            <a:off x="518319" y="533400"/>
            <a:ext cx="2590800" cy="0"/>
          </a:xfrm>
          <a:prstGeom prst="line">
            <a:avLst/>
          </a:prstGeom>
          <a:ln w="76200">
            <a:solidFill>
              <a:srgbClr val="C87137"/>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187F5D6B-D928-3ED6-0152-05083709245E}"/>
              </a:ext>
            </a:extLst>
          </p:cNvPr>
          <p:cNvSpPr txBox="1"/>
          <p:nvPr/>
        </p:nvSpPr>
        <p:spPr>
          <a:xfrm>
            <a:off x="-6975" y="2286000"/>
            <a:ext cx="12161838" cy="769441"/>
          </a:xfrm>
          <a:prstGeom prst="rect">
            <a:avLst/>
          </a:prstGeom>
          <a:noFill/>
        </p:spPr>
        <p:txBody>
          <a:bodyPr wrap="square" rtlCol="0">
            <a:spAutoFit/>
          </a:bodyPr>
          <a:lstStyle/>
          <a:p>
            <a:pPr algn="ctr"/>
            <a:r>
              <a:rPr lang="en-US" sz="4400" dirty="0">
                <a:solidFill>
                  <a:srgbClr val="C87137"/>
                </a:solidFill>
                <a:latin typeface="Franklin Gothic Demi" pitchFamily="34" charset="0"/>
              </a:rPr>
              <a:t>Texas Health Harris Methodist</a:t>
            </a:r>
          </a:p>
        </p:txBody>
      </p:sp>
    </p:spTree>
    <p:extLst>
      <p:ext uri="{BB962C8B-B14F-4D97-AF65-F5344CB8AC3E}">
        <p14:creationId xmlns:p14="http://schemas.microsoft.com/office/powerpoint/2010/main" val="1985466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A327E61-7A08-BF96-4E0F-773038B3FC88}"/>
              </a:ext>
            </a:extLst>
          </p:cNvPr>
          <p:cNvPicPr>
            <a:picLocks noChangeAspect="1"/>
          </p:cNvPicPr>
          <p:nvPr/>
        </p:nvPicPr>
        <p:blipFill>
          <a:blip r:embed="rId3"/>
          <a:stretch>
            <a:fillRect/>
          </a:stretch>
        </p:blipFill>
        <p:spPr>
          <a:xfrm>
            <a:off x="-1" y="-152400"/>
            <a:ext cx="12304499" cy="7001917"/>
          </a:xfrm>
          <a:prstGeom prst="rect">
            <a:avLst/>
          </a:prstGeom>
        </p:spPr>
      </p:pic>
      <p:sp>
        <p:nvSpPr>
          <p:cNvPr id="2" name="Rectangle 1">
            <a:extLst>
              <a:ext uri="{FF2B5EF4-FFF2-40B4-BE49-F238E27FC236}">
                <a16:creationId xmlns:a16="http://schemas.microsoft.com/office/drawing/2014/main" id="{A6A7142F-422F-C0D7-6F25-F8B23CDF1983}"/>
              </a:ext>
            </a:extLst>
          </p:cNvPr>
          <p:cNvSpPr/>
          <p:nvPr/>
        </p:nvSpPr>
        <p:spPr>
          <a:xfrm>
            <a:off x="6080919" y="457200"/>
            <a:ext cx="5638800" cy="5943600"/>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4" name="TextBox 3">
            <a:extLst>
              <a:ext uri="{FF2B5EF4-FFF2-40B4-BE49-F238E27FC236}">
                <a16:creationId xmlns:a16="http://schemas.microsoft.com/office/drawing/2014/main" id="{01FC809B-5069-A40A-AAB0-D5477A2042DF}"/>
              </a:ext>
            </a:extLst>
          </p:cNvPr>
          <p:cNvSpPr txBox="1"/>
          <p:nvPr/>
        </p:nvSpPr>
        <p:spPr>
          <a:xfrm>
            <a:off x="6461919" y="2151077"/>
            <a:ext cx="5405329" cy="4308872"/>
          </a:xfrm>
          <a:prstGeom prst="rect">
            <a:avLst/>
          </a:prstGeom>
          <a:solidFill>
            <a:schemeClr val="bg1"/>
          </a:solidFill>
        </p:spPr>
        <p:txBody>
          <a:bodyPr wrap="square" lIns="182880" rIns="182880" rtlCol="0">
            <a:spAutoFit/>
          </a:bodyPr>
          <a:lstStyle/>
          <a:p>
            <a:pPr algn="ctr"/>
            <a:endParaRPr lang="en-US" sz="2800" dirty="0">
              <a:solidFill>
                <a:srgbClr val="C87137"/>
              </a:solidFill>
              <a:latin typeface="Franklin Gothic Demi" pitchFamily="34" charset="0"/>
            </a:endParaRPr>
          </a:p>
          <a:p>
            <a:pPr algn="ctr"/>
            <a:r>
              <a:rPr lang="en-US" sz="3200" dirty="0">
                <a:solidFill>
                  <a:srgbClr val="C87137"/>
                </a:solidFill>
                <a:latin typeface="Franklin Gothic Demi" pitchFamily="34" charset="0"/>
              </a:rPr>
              <a:t>Texas Health Fort Worth </a:t>
            </a:r>
          </a:p>
          <a:p>
            <a:pPr algn="ctr"/>
            <a:endParaRPr lang="en-US" dirty="0"/>
          </a:p>
          <a:p>
            <a:pPr marL="342900" indent="-342900" algn="ctr">
              <a:buFont typeface="Arial" panose="020B0604020202020204" pitchFamily="34" charset="0"/>
              <a:buChar char="•"/>
            </a:pPr>
            <a:r>
              <a:rPr lang="en-US" sz="2400" dirty="0">
                <a:solidFill>
                  <a:srgbClr val="767171"/>
                </a:solidFill>
                <a:latin typeface="Franklin Gothic Medium" panose="020B0603020102020204" pitchFamily="34" charset="0"/>
              </a:rPr>
              <a:t>743-bed tertiary care center</a:t>
            </a:r>
          </a:p>
          <a:p>
            <a:pPr marL="342900" indent="-342900" algn="ctr">
              <a:buFont typeface="Arial" panose="020B0604020202020204" pitchFamily="34" charset="0"/>
              <a:buChar char="•"/>
            </a:pPr>
            <a:endParaRPr lang="en-US" sz="2400" dirty="0">
              <a:solidFill>
                <a:srgbClr val="767171"/>
              </a:solidFill>
              <a:latin typeface="Franklin Gothic Medium" panose="020B0603020102020204" pitchFamily="34" charset="0"/>
            </a:endParaRPr>
          </a:p>
          <a:p>
            <a:pPr marL="342900" indent="-342900" algn="ctr">
              <a:buFont typeface="Arial" panose="020B0604020202020204" pitchFamily="34" charset="0"/>
              <a:buChar char="•"/>
            </a:pPr>
            <a:r>
              <a:rPr lang="en-US" sz="2400" dirty="0">
                <a:solidFill>
                  <a:srgbClr val="767171"/>
                </a:solidFill>
                <a:latin typeface="Franklin Gothic Medium" panose="020B0603020102020204" pitchFamily="34" charset="0"/>
              </a:rPr>
              <a:t>Verified Level I in January 2023</a:t>
            </a:r>
          </a:p>
          <a:p>
            <a:pPr marL="342900" indent="-342900" algn="ctr">
              <a:buFont typeface="Arial" panose="020B0604020202020204" pitchFamily="34" charset="0"/>
              <a:buChar char="•"/>
            </a:pPr>
            <a:endParaRPr lang="en-US" sz="2400" dirty="0">
              <a:solidFill>
                <a:srgbClr val="767171"/>
              </a:solidFill>
              <a:latin typeface="Franklin Gothic Medium" panose="020B0603020102020204" pitchFamily="34" charset="0"/>
            </a:endParaRPr>
          </a:p>
          <a:p>
            <a:pPr marL="342900" indent="-342900" algn="ctr">
              <a:buFont typeface="Arial" panose="020B0604020202020204" pitchFamily="34" charset="0"/>
              <a:buChar char="•"/>
            </a:pPr>
            <a:r>
              <a:rPr lang="en-US" sz="2400" dirty="0">
                <a:solidFill>
                  <a:srgbClr val="767171"/>
                </a:solidFill>
                <a:latin typeface="Franklin Gothic Medium" panose="020B0603020102020204" pitchFamily="34" charset="0"/>
              </a:rPr>
              <a:t>ED annual census over 130,000</a:t>
            </a:r>
          </a:p>
          <a:p>
            <a:pPr algn="ctr"/>
            <a:endParaRPr lang="en-US" sz="2400" dirty="0">
              <a:solidFill>
                <a:srgbClr val="767171"/>
              </a:solidFill>
              <a:latin typeface="Franklin Gothic Medium" panose="020B0603020102020204" pitchFamily="34" charset="0"/>
            </a:endParaRPr>
          </a:p>
          <a:p>
            <a:pPr marL="342900" indent="-342900" algn="ctr">
              <a:buFont typeface="Arial" panose="020B0604020202020204" pitchFamily="34" charset="0"/>
              <a:buChar char="•"/>
            </a:pPr>
            <a:r>
              <a:rPr lang="en-US" sz="2400" dirty="0">
                <a:solidFill>
                  <a:srgbClr val="767171"/>
                </a:solidFill>
                <a:latin typeface="Franklin Gothic Medium" panose="020B0603020102020204" pitchFamily="34" charset="0"/>
              </a:rPr>
              <a:t>6,280 trauma registries in 2022</a:t>
            </a:r>
          </a:p>
          <a:p>
            <a:pPr algn="ctr"/>
            <a:endParaRPr lang="en-US" sz="1000" dirty="0">
              <a:solidFill>
                <a:srgbClr val="767171"/>
              </a:solidFill>
              <a:latin typeface="Franklin Gothic Medium" panose="020B0603020102020204" pitchFamily="34" charset="0"/>
            </a:endParaRPr>
          </a:p>
          <a:p>
            <a:pPr algn="ctr"/>
            <a:endParaRPr lang="en-US" sz="1800" dirty="0">
              <a:solidFill>
                <a:srgbClr val="767171"/>
              </a:solidFill>
              <a:latin typeface="Franklin Gothic Medium" panose="020B0603020102020204" pitchFamily="34" charset="0"/>
            </a:endParaRPr>
          </a:p>
        </p:txBody>
      </p:sp>
    </p:spTree>
    <p:extLst>
      <p:ext uri="{BB962C8B-B14F-4D97-AF65-F5344CB8AC3E}">
        <p14:creationId xmlns:p14="http://schemas.microsoft.com/office/powerpoint/2010/main" val="3304339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A1CDBC0-E87C-59BB-CE2F-E13981C11A62}"/>
              </a:ext>
            </a:extLst>
          </p:cNvPr>
          <p:cNvSpPr txBox="1"/>
          <p:nvPr/>
        </p:nvSpPr>
        <p:spPr>
          <a:xfrm>
            <a:off x="6614319" y="2904964"/>
            <a:ext cx="4343400" cy="2308324"/>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rgbClr val="767171"/>
                </a:solidFill>
                <a:latin typeface="Franklin Gothic Medium" panose="020B0603020102020204" pitchFamily="34" charset="0"/>
              </a:rPr>
              <a:t>Standard 4.15: IR decision to needle within 60 minutes </a:t>
            </a:r>
          </a:p>
          <a:p>
            <a:endParaRPr lang="en-US" sz="2400" dirty="0">
              <a:solidFill>
                <a:srgbClr val="767171"/>
              </a:solidFill>
              <a:latin typeface="Franklin Gothic Medium" panose="020B0603020102020204" pitchFamily="34" charset="0"/>
            </a:endParaRPr>
          </a:p>
          <a:p>
            <a:pPr marL="342900" indent="-342900">
              <a:buFont typeface="Arial" panose="020B0604020202020204" pitchFamily="34" charset="0"/>
              <a:buChar char="•"/>
            </a:pPr>
            <a:r>
              <a:rPr lang="en-US" sz="2400" dirty="0">
                <a:solidFill>
                  <a:srgbClr val="767171"/>
                </a:solidFill>
                <a:latin typeface="Franklin Gothic Medium" panose="020B0603020102020204" pitchFamily="34" charset="0"/>
              </a:rPr>
              <a:t>Unable to meet unless staff in house</a:t>
            </a:r>
          </a:p>
          <a:p>
            <a:endParaRPr lang="en-US" sz="2400" dirty="0">
              <a:solidFill>
                <a:srgbClr val="767171"/>
              </a:solidFill>
              <a:latin typeface="Franklin Gothic Medium" panose="020B0603020102020204" pitchFamily="34" charset="0"/>
            </a:endParaRPr>
          </a:p>
        </p:txBody>
      </p:sp>
      <p:sp>
        <p:nvSpPr>
          <p:cNvPr id="2" name="TextBox 1">
            <a:extLst>
              <a:ext uri="{FF2B5EF4-FFF2-40B4-BE49-F238E27FC236}">
                <a16:creationId xmlns:a16="http://schemas.microsoft.com/office/drawing/2014/main" id="{D8196472-8311-87BE-D7CE-435878632420}"/>
              </a:ext>
            </a:extLst>
          </p:cNvPr>
          <p:cNvSpPr txBox="1"/>
          <p:nvPr/>
        </p:nvSpPr>
        <p:spPr>
          <a:xfrm>
            <a:off x="899319" y="1773197"/>
            <a:ext cx="10363200" cy="707886"/>
          </a:xfrm>
          <a:prstGeom prst="rect">
            <a:avLst/>
          </a:prstGeom>
          <a:noFill/>
        </p:spPr>
        <p:txBody>
          <a:bodyPr wrap="square" rtlCol="0">
            <a:spAutoFit/>
          </a:bodyPr>
          <a:lstStyle/>
          <a:p>
            <a:pPr algn="ctr"/>
            <a:r>
              <a:rPr lang="en-US" sz="4000" dirty="0">
                <a:solidFill>
                  <a:srgbClr val="C87137"/>
                </a:solidFill>
                <a:latin typeface="Franklin Gothic Demi" pitchFamily="34" charset="0"/>
              </a:rPr>
              <a:t>Issue</a:t>
            </a:r>
          </a:p>
        </p:txBody>
      </p:sp>
      <p:sp>
        <p:nvSpPr>
          <p:cNvPr id="5" name="TextBox 4">
            <a:extLst>
              <a:ext uri="{FF2B5EF4-FFF2-40B4-BE49-F238E27FC236}">
                <a16:creationId xmlns:a16="http://schemas.microsoft.com/office/drawing/2014/main" id="{4899E2E7-1E46-7DD9-5B9C-E02F87EA964F}"/>
              </a:ext>
            </a:extLst>
          </p:cNvPr>
          <p:cNvSpPr txBox="1"/>
          <p:nvPr/>
        </p:nvSpPr>
        <p:spPr>
          <a:xfrm>
            <a:off x="442119" y="609600"/>
            <a:ext cx="9372600" cy="584775"/>
          </a:xfrm>
          <a:prstGeom prst="rect">
            <a:avLst/>
          </a:prstGeom>
          <a:noFill/>
        </p:spPr>
        <p:txBody>
          <a:bodyPr wrap="square" rtlCol="0">
            <a:spAutoFit/>
          </a:bodyPr>
          <a:lstStyle/>
          <a:p>
            <a:r>
              <a:rPr lang="en-US" sz="3200" dirty="0">
                <a:solidFill>
                  <a:srgbClr val="767171"/>
                </a:solidFill>
                <a:latin typeface="Franklin Gothic Demi" pitchFamily="34" charset="0"/>
              </a:rPr>
              <a:t>CASE STUDY</a:t>
            </a:r>
            <a:endParaRPr lang="en-US" sz="3200" dirty="0">
              <a:solidFill>
                <a:srgbClr val="C87137"/>
              </a:solidFill>
              <a:latin typeface="Franklin Gothic Demi" pitchFamily="34" charset="0"/>
            </a:endParaRPr>
          </a:p>
        </p:txBody>
      </p:sp>
      <p:cxnSp>
        <p:nvCxnSpPr>
          <p:cNvPr id="6" name="Straight Connector 5">
            <a:extLst>
              <a:ext uri="{FF2B5EF4-FFF2-40B4-BE49-F238E27FC236}">
                <a16:creationId xmlns:a16="http://schemas.microsoft.com/office/drawing/2014/main" id="{1399D973-F269-C287-5713-6C25B00F1DA3}"/>
              </a:ext>
            </a:extLst>
          </p:cNvPr>
          <p:cNvCxnSpPr>
            <a:cxnSpLocks/>
          </p:cNvCxnSpPr>
          <p:nvPr/>
        </p:nvCxnSpPr>
        <p:spPr>
          <a:xfrm>
            <a:off x="518319" y="533400"/>
            <a:ext cx="2286000" cy="0"/>
          </a:xfrm>
          <a:prstGeom prst="line">
            <a:avLst/>
          </a:prstGeom>
          <a:ln w="76200">
            <a:solidFill>
              <a:srgbClr val="C87137"/>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D4FF3C15-E06B-4C23-0864-7255CF93FE46}"/>
              </a:ext>
            </a:extLst>
          </p:cNvPr>
          <p:cNvPicPr>
            <a:picLocks noChangeAspect="1"/>
          </p:cNvPicPr>
          <p:nvPr/>
        </p:nvPicPr>
        <p:blipFill rotWithShape="1">
          <a:blip r:embed="rId3">
            <a:extLst>
              <a:ext uri="{28A0092B-C50C-407E-A947-70E740481C1C}">
                <a14:useLocalDpi xmlns:a14="http://schemas.microsoft.com/office/drawing/2010/main" val="0"/>
              </a:ext>
            </a:extLst>
          </a:blip>
          <a:srcRect l="26368" t="44096" r="44834" b="38008"/>
          <a:stretch/>
        </p:blipFill>
        <p:spPr>
          <a:xfrm>
            <a:off x="1280318" y="2977482"/>
            <a:ext cx="4876801" cy="1961931"/>
          </a:xfrm>
          <a:prstGeom prst="rect">
            <a:avLst/>
          </a:prstGeom>
        </p:spPr>
      </p:pic>
    </p:spTree>
    <p:extLst>
      <p:ext uri="{BB962C8B-B14F-4D97-AF65-F5344CB8AC3E}">
        <p14:creationId xmlns:p14="http://schemas.microsoft.com/office/powerpoint/2010/main" val="622867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A1CDBC0-E87C-59BB-CE2F-E13981C11A62}"/>
              </a:ext>
            </a:extLst>
          </p:cNvPr>
          <p:cNvSpPr txBox="1"/>
          <p:nvPr/>
        </p:nvSpPr>
        <p:spPr>
          <a:xfrm>
            <a:off x="895335" y="2438400"/>
            <a:ext cx="10934700" cy="1938992"/>
          </a:xfrm>
          <a:prstGeom prst="rect">
            <a:avLst/>
          </a:prstGeom>
          <a:noFill/>
        </p:spPr>
        <p:txBody>
          <a:bodyPr wrap="square" rtlCol="0">
            <a:spAutoFit/>
          </a:bodyPr>
          <a:lstStyle/>
          <a:p>
            <a:r>
              <a:rPr lang="en-US" sz="2400" dirty="0">
                <a:solidFill>
                  <a:srgbClr val="767171"/>
                </a:solidFill>
                <a:latin typeface="Franklin Gothic Medium" panose="020B0603020102020204" pitchFamily="34" charset="0"/>
              </a:rPr>
              <a:t>Root cause analysis to identify issues in process completed in September 2021</a:t>
            </a:r>
          </a:p>
          <a:p>
            <a:endParaRPr lang="en-US" sz="2400" dirty="0">
              <a:solidFill>
                <a:srgbClr val="767171"/>
              </a:solidFill>
              <a:latin typeface="Franklin Gothic Medium" panose="020B0603020102020204" pitchFamily="34" charset="0"/>
            </a:endParaRPr>
          </a:p>
          <a:p>
            <a:pPr marL="342900" indent="-342900">
              <a:buFont typeface="Arial" panose="020B0604020202020204" pitchFamily="34" charset="0"/>
              <a:buChar char="•"/>
            </a:pPr>
            <a:r>
              <a:rPr lang="en-US" sz="2400" dirty="0">
                <a:solidFill>
                  <a:srgbClr val="767171"/>
                </a:solidFill>
                <a:latin typeface="Franklin Gothic Medium" panose="020B0603020102020204" pitchFamily="34" charset="0"/>
              </a:rPr>
              <a:t>Delay in communication found to be the predominant challenge</a:t>
            </a:r>
          </a:p>
          <a:p>
            <a:endParaRPr lang="en-US" sz="2400" dirty="0">
              <a:solidFill>
                <a:srgbClr val="767171"/>
              </a:solidFill>
              <a:latin typeface="Franklin Gothic Medium" panose="020B0603020102020204" pitchFamily="34" charset="0"/>
            </a:endParaRPr>
          </a:p>
          <a:p>
            <a:pPr marL="342900" indent="-342900">
              <a:buFont typeface="Arial" panose="020B0604020202020204" pitchFamily="34" charset="0"/>
              <a:buChar char="•"/>
            </a:pPr>
            <a:r>
              <a:rPr lang="en-US" sz="2400" dirty="0">
                <a:solidFill>
                  <a:srgbClr val="767171"/>
                </a:solidFill>
                <a:latin typeface="Franklin Gothic Medium" panose="020B0603020102020204" pitchFamily="34" charset="0"/>
              </a:rPr>
              <a:t>All portions of process reviewed:</a:t>
            </a:r>
          </a:p>
        </p:txBody>
      </p:sp>
      <p:sp>
        <p:nvSpPr>
          <p:cNvPr id="2" name="TextBox 1">
            <a:extLst>
              <a:ext uri="{FF2B5EF4-FFF2-40B4-BE49-F238E27FC236}">
                <a16:creationId xmlns:a16="http://schemas.microsoft.com/office/drawing/2014/main" id="{D8196472-8311-87BE-D7CE-435878632420}"/>
              </a:ext>
            </a:extLst>
          </p:cNvPr>
          <p:cNvSpPr txBox="1"/>
          <p:nvPr/>
        </p:nvSpPr>
        <p:spPr>
          <a:xfrm>
            <a:off x="899319" y="1526740"/>
            <a:ext cx="10363200" cy="707886"/>
          </a:xfrm>
          <a:prstGeom prst="rect">
            <a:avLst/>
          </a:prstGeom>
          <a:noFill/>
        </p:spPr>
        <p:txBody>
          <a:bodyPr wrap="square" rtlCol="0">
            <a:spAutoFit/>
          </a:bodyPr>
          <a:lstStyle/>
          <a:p>
            <a:pPr algn="ctr"/>
            <a:r>
              <a:rPr lang="en-US" sz="4000" dirty="0">
                <a:solidFill>
                  <a:srgbClr val="C87137"/>
                </a:solidFill>
                <a:latin typeface="Franklin Gothic Demi" pitchFamily="34" charset="0"/>
              </a:rPr>
              <a:t>Process Review</a:t>
            </a:r>
          </a:p>
        </p:txBody>
      </p:sp>
      <p:sp>
        <p:nvSpPr>
          <p:cNvPr id="5" name="TextBox 4">
            <a:extLst>
              <a:ext uri="{FF2B5EF4-FFF2-40B4-BE49-F238E27FC236}">
                <a16:creationId xmlns:a16="http://schemas.microsoft.com/office/drawing/2014/main" id="{4899E2E7-1E46-7DD9-5B9C-E02F87EA964F}"/>
              </a:ext>
            </a:extLst>
          </p:cNvPr>
          <p:cNvSpPr txBox="1"/>
          <p:nvPr/>
        </p:nvSpPr>
        <p:spPr>
          <a:xfrm>
            <a:off x="442119" y="609600"/>
            <a:ext cx="9372600" cy="584775"/>
          </a:xfrm>
          <a:prstGeom prst="rect">
            <a:avLst/>
          </a:prstGeom>
          <a:noFill/>
        </p:spPr>
        <p:txBody>
          <a:bodyPr wrap="square" rtlCol="0">
            <a:spAutoFit/>
          </a:bodyPr>
          <a:lstStyle/>
          <a:p>
            <a:r>
              <a:rPr lang="en-US" sz="3200" dirty="0">
                <a:solidFill>
                  <a:srgbClr val="767171"/>
                </a:solidFill>
                <a:latin typeface="Franklin Gothic Demi" pitchFamily="34" charset="0"/>
              </a:rPr>
              <a:t>CASE STUDY</a:t>
            </a:r>
            <a:endParaRPr lang="en-US" sz="3200" dirty="0">
              <a:solidFill>
                <a:srgbClr val="C87137"/>
              </a:solidFill>
              <a:latin typeface="Franklin Gothic Demi" pitchFamily="34" charset="0"/>
            </a:endParaRPr>
          </a:p>
        </p:txBody>
      </p:sp>
      <p:cxnSp>
        <p:nvCxnSpPr>
          <p:cNvPr id="6" name="Straight Connector 5">
            <a:extLst>
              <a:ext uri="{FF2B5EF4-FFF2-40B4-BE49-F238E27FC236}">
                <a16:creationId xmlns:a16="http://schemas.microsoft.com/office/drawing/2014/main" id="{1399D973-F269-C287-5713-6C25B00F1DA3}"/>
              </a:ext>
            </a:extLst>
          </p:cNvPr>
          <p:cNvCxnSpPr>
            <a:cxnSpLocks/>
          </p:cNvCxnSpPr>
          <p:nvPr/>
        </p:nvCxnSpPr>
        <p:spPr>
          <a:xfrm>
            <a:off x="518319" y="533400"/>
            <a:ext cx="2286000" cy="0"/>
          </a:xfrm>
          <a:prstGeom prst="line">
            <a:avLst/>
          </a:prstGeom>
          <a:ln w="76200">
            <a:solidFill>
              <a:srgbClr val="C87137"/>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E0E7CF38-27B4-77C5-10E8-04AED013FAFF}"/>
              </a:ext>
            </a:extLst>
          </p:cNvPr>
          <p:cNvSpPr txBox="1"/>
          <p:nvPr/>
        </p:nvSpPr>
        <p:spPr>
          <a:xfrm>
            <a:off x="1051719" y="4423490"/>
            <a:ext cx="5467350" cy="1631216"/>
          </a:xfrm>
          <a:prstGeom prst="rect">
            <a:avLst/>
          </a:prstGeom>
          <a:noFill/>
        </p:spPr>
        <p:txBody>
          <a:bodyPr wrap="square" numCol="1" rtlCol="0">
            <a:spAutoFit/>
          </a:bodyPr>
          <a:lstStyle/>
          <a:p>
            <a:pPr marL="1257300" lvl="2" indent="-342900">
              <a:buFont typeface="Arial" panose="020B0604020202020204" pitchFamily="34" charset="0"/>
              <a:buChar char="•"/>
            </a:pPr>
            <a:r>
              <a:rPr lang="en-US" sz="2000" dirty="0">
                <a:solidFill>
                  <a:srgbClr val="767171"/>
                </a:solidFill>
                <a:latin typeface="Franklin Gothic Medium" panose="020B0603020102020204" pitchFamily="34" charset="0"/>
              </a:rPr>
              <a:t>Notification of radiologist</a:t>
            </a:r>
          </a:p>
          <a:p>
            <a:pPr marL="1257300" lvl="2" indent="-342900">
              <a:buFont typeface="Arial" panose="020B0604020202020204" pitchFamily="34" charset="0"/>
              <a:buChar char="•"/>
            </a:pPr>
            <a:r>
              <a:rPr lang="en-US" sz="2000" dirty="0">
                <a:solidFill>
                  <a:srgbClr val="767171"/>
                </a:solidFill>
                <a:latin typeface="Franklin Gothic Medium" panose="020B0603020102020204" pitchFamily="34" charset="0"/>
              </a:rPr>
              <a:t>Notification of IR staff </a:t>
            </a:r>
          </a:p>
          <a:p>
            <a:pPr marL="1257300" lvl="2" indent="-342900">
              <a:buFont typeface="Arial" panose="020B0604020202020204" pitchFamily="34" charset="0"/>
              <a:buChar char="•"/>
            </a:pPr>
            <a:r>
              <a:rPr lang="en-US" sz="2000" dirty="0">
                <a:solidFill>
                  <a:srgbClr val="767171"/>
                </a:solidFill>
                <a:latin typeface="Franklin Gothic Medium" panose="020B0603020102020204" pitchFamily="34" charset="0"/>
              </a:rPr>
              <a:t>Arrival times of staff and physician</a:t>
            </a:r>
          </a:p>
          <a:p>
            <a:pPr marL="1257300" lvl="2" indent="-342900">
              <a:buFont typeface="Arial" panose="020B0604020202020204" pitchFamily="34" charset="0"/>
              <a:buChar char="•"/>
            </a:pPr>
            <a:r>
              <a:rPr lang="en-US" sz="2000" dirty="0">
                <a:solidFill>
                  <a:srgbClr val="767171"/>
                </a:solidFill>
                <a:latin typeface="Franklin Gothic Medium" panose="020B0603020102020204" pitchFamily="34" charset="0"/>
              </a:rPr>
              <a:t>ED packaging to leave room</a:t>
            </a:r>
          </a:p>
          <a:p>
            <a:pPr marL="1257300" lvl="2" indent="-342900">
              <a:buFont typeface="Arial" panose="020B0604020202020204" pitchFamily="34" charset="0"/>
              <a:buChar char="•"/>
            </a:pPr>
            <a:endParaRPr lang="en-US" sz="2000" dirty="0">
              <a:solidFill>
                <a:srgbClr val="767171"/>
              </a:solidFill>
              <a:latin typeface="Franklin Gothic Medium" panose="020B0603020102020204" pitchFamily="34" charset="0"/>
            </a:endParaRPr>
          </a:p>
        </p:txBody>
      </p:sp>
      <p:sp>
        <p:nvSpPr>
          <p:cNvPr id="7" name="TextBox 6">
            <a:extLst>
              <a:ext uri="{FF2B5EF4-FFF2-40B4-BE49-F238E27FC236}">
                <a16:creationId xmlns:a16="http://schemas.microsoft.com/office/drawing/2014/main" id="{F3DBB6CF-B9AC-4B10-DBFC-0875E089E3CF}"/>
              </a:ext>
            </a:extLst>
          </p:cNvPr>
          <p:cNvSpPr txBox="1"/>
          <p:nvPr/>
        </p:nvSpPr>
        <p:spPr>
          <a:xfrm>
            <a:off x="5699919" y="4423490"/>
            <a:ext cx="5105400" cy="1015663"/>
          </a:xfrm>
          <a:prstGeom prst="rect">
            <a:avLst/>
          </a:prstGeom>
          <a:noFill/>
        </p:spPr>
        <p:txBody>
          <a:bodyPr wrap="square" numCol="1" rtlCol="0">
            <a:spAutoFit/>
          </a:bodyPr>
          <a:lstStyle/>
          <a:p>
            <a:pPr marL="1257300" lvl="2" indent="-342900">
              <a:buFont typeface="Arial" panose="020B0604020202020204" pitchFamily="34" charset="0"/>
              <a:buChar char="•"/>
            </a:pPr>
            <a:r>
              <a:rPr lang="en-US" sz="2000" dirty="0">
                <a:solidFill>
                  <a:srgbClr val="767171"/>
                </a:solidFill>
                <a:latin typeface="Franklin Gothic Medium" panose="020B0603020102020204" pitchFamily="34" charset="0"/>
              </a:rPr>
              <a:t>Transport times</a:t>
            </a:r>
          </a:p>
          <a:p>
            <a:pPr marL="1257300" lvl="2" indent="-342900">
              <a:buFont typeface="Arial" panose="020B0604020202020204" pitchFamily="34" charset="0"/>
              <a:buChar char="•"/>
            </a:pPr>
            <a:r>
              <a:rPr lang="en-US" sz="2000" dirty="0">
                <a:solidFill>
                  <a:srgbClr val="767171"/>
                </a:solidFill>
                <a:latin typeface="Franklin Gothic Medium" panose="020B0603020102020204" pitchFamily="34" charset="0"/>
              </a:rPr>
              <a:t>Room set up</a:t>
            </a:r>
          </a:p>
          <a:p>
            <a:pPr marL="1257300" lvl="2" indent="-342900">
              <a:buFont typeface="Arial" panose="020B0604020202020204" pitchFamily="34" charset="0"/>
              <a:buChar char="•"/>
            </a:pPr>
            <a:r>
              <a:rPr lang="en-US" sz="2000" dirty="0">
                <a:solidFill>
                  <a:srgbClr val="767171"/>
                </a:solidFill>
                <a:latin typeface="Franklin Gothic Medium" panose="020B0603020102020204" pitchFamily="34" charset="0"/>
              </a:rPr>
              <a:t>Notification of anesthesia</a:t>
            </a:r>
          </a:p>
        </p:txBody>
      </p:sp>
    </p:spTree>
    <p:extLst>
      <p:ext uri="{BB962C8B-B14F-4D97-AF65-F5344CB8AC3E}">
        <p14:creationId xmlns:p14="http://schemas.microsoft.com/office/powerpoint/2010/main" val="2841347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A1CDBC0-E87C-59BB-CE2F-E13981C11A62}"/>
              </a:ext>
            </a:extLst>
          </p:cNvPr>
          <p:cNvSpPr txBox="1"/>
          <p:nvPr/>
        </p:nvSpPr>
        <p:spPr>
          <a:xfrm>
            <a:off x="899319" y="2286000"/>
            <a:ext cx="10363200" cy="4539704"/>
          </a:xfrm>
          <a:prstGeom prst="rect">
            <a:avLst/>
          </a:prstGeom>
          <a:noFill/>
        </p:spPr>
        <p:txBody>
          <a:bodyPr wrap="square" rtlCol="0">
            <a:spAutoFit/>
          </a:bodyPr>
          <a:lstStyle/>
          <a:p>
            <a:r>
              <a:rPr lang="en-US" sz="2000" b="1" dirty="0">
                <a:solidFill>
                  <a:srgbClr val="767171"/>
                </a:solidFill>
                <a:latin typeface="Franklin Gothic Medium" panose="020B0603020102020204" pitchFamily="34" charset="0"/>
              </a:rPr>
              <a:t>Consensus is…</a:t>
            </a:r>
          </a:p>
          <a:p>
            <a:endParaRPr lang="en-US" sz="2000" dirty="0">
              <a:solidFill>
                <a:srgbClr val="767171"/>
              </a:solidFill>
              <a:latin typeface="Franklin Gothic Medium" panose="020B0603020102020204" pitchFamily="34" charset="0"/>
            </a:endParaRPr>
          </a:p>
          <a:p>
            <a:pPr marL="342900" indent="-342900">
              <a:buFont typeface="Arial" panose="020B0604020202020204" pitchFamily="34" charset="0"/>
              <a:buChar char="•"/>
            </a:pPr>
            <a:r>
              <a:rPr lang="en-US" dirty="0">
                <a:solidFill>
                  <a:srgbClr val="767171"/>
                </a:solidFill>
                <a:latin typeface="Franklin Gothic Medium" panose="020B0603020102020204" pitchFamily="34" charset="0"/>
              </a:rPr>
              <a:t>Finding a solution acceptable enough that all team members can support it — no team members oppose it</a:t>
            </a:r>
          </a:p>
          <a:p>
            <a:endParaRPr lang="en-US" sz="2000" dirty="0">
              <a:solidFill>
                <a:srgbClr val="767171"/>
              </a:solidFill>
              <a:latin typeface="Franklin Gothic Medium" panose="020B0603020102020204" pitchFamily="34" charset="0"/>
            </a:endParaRPr>
          </a:p>
          <a:p>
            <a:r>
              <a:rPr lang="en-US" sz="2000" b="1" dirty="0">
                <a:solidFill>
                  <a:srgbClr val="767171"/>
                </a:solidFill>
                <a:latin typeface="Franklin Gothic Medium" panose="020B0603020102020204" pitchFamily="34" charset="0"/>
              </a:rPr>
              <a:t>Consensus is </a:t>
            </a:r>
            <a:r>
              <a:rPr lang="en-US" sz="2000" b="1" u="sng" dirty="0">
                <a:solidFill>
                  <a:srgbClr val="767171"/>
                </a:solidFill>
                <a:latin typeface="Franklin Gothic Medium" panose="020B0603020102020204" pitchFamily="34" charset="0"/>
              </a:rPr>
              <a:t>not</a:t>
            </a:r>
            <a:r>
              <a:rPr lang="en-US" sz="2000" b="1" dirty="0">
                <a:solidFill>
                  <a:srgbClr val="767171"/>
                </a:solidFill>
                <a:latin typeface="Franklin Gothic Medium" panose="020B0603020102020204" pitchFamily="34" charset="0"/>
              </a:rPr>
              <a:t>…</a:t>
            </a:r>
          </a:p>
          <a:p>
            <a:endParaRPr lang="en-US" sz="2000" dirty="0">
              <a:solidFill>
                <a:srgbClr val="767171"/>
              </a:solidFill>
              <a:latin typeface="Franklin Gothic Medium" panose="020B0603020102020204" pitchFamily="34" charset="0"/>
            </a:endParaRPr>
          </a:p>
          <a:p>
            <a:pPr marL="342900" indent="-342900">
              <a:buFont typeface="Arial" panose="020B0604020202020204" pitchFamily="34" charset="0"/>
              <a:buChar char="•"/>
            </a:pPr>
            <a:r>
              <a:rPr lang="en-US" dirty="0">
                <a:solidFill>
                  <a:srgbClr val="767171"/>
                </a:solidFill>
                <a:latin typeface="Franklin Gothic Medium" panose="020B0603020102020204" pitchFamily="34" charset="0"/>
              </a:rPr>
              <a:t>a </a:t>
            </a:r>
            <a:r>
              <a:rPr lang="en-US" i="1" dirty="0">
                <a:solidFill>
                  <a:srgbClr val="767171"/>
                </a:solidFill>
                <a:latin typeface="Franklin Gothic Medium" panose="020B0603020102020204" pitchFamily="34" charset="0"/>
              </a:rPr>
              <a:t>unanimous</a:t>
            </a:r>
            <a:r>
              <a:rPr lang="en-US" dirty="0">
                <a:solidFill>
                  <a:srgbClr val="767171"/>
                </a:solidFill>
                <a:latin typeface="Franklin Gothic Medium" panose="020B0603020102020204" pitchFamily="34" charset="0"/>
              </a:rPr>
              <a:t> vote — consensus may not represent everyone’s first priorities</a:t>
            </a:r>
          </a:p>
          <a:p>
            <a:pPr marL="342900" indent="-342900">
              <a:buFont typeface="Arial" panose="020B0604020202020204" pitchFamily="34" charset="0"/>
              <a:buChar char="•"/>
            </a:pPr>
            <a:r>
              <a:rPr lang="en-US" dirty="0">
                <a:solidFill>
                  <a:srgbClr val="767171"/>
                </a:solidFill>
                <a:latin typeface="Franklin Gothic Medium" panose="020B0603020102020204" pitchFamily="34" charset="0"/>
              </a:rPr>
              <a:t>a </a:t>
            </a:r>
            <a:r>
              <a:rPr lang="en-US" i="1" dirty="0">
                <a:solidFill>
                  <a:srgbClr val="767171"/>
                </a:solidFill>
                <a:latin typeface="Franklin Gothic Medium" panose="020B0603020102020204" pitchFamily="34" charset="0"/>
              </a:rPr>
              <a:t>majority</a:t>
            </a:r>
            <a:r>
              <a:rPr lang="en-US" dirty="0">
                <a:solidFill>
                  <a:srgbClr val="767171"/>
                </a:solidFill>
                <a:latin typeface="Franklin Gothic Medium" panose="020B0603020102020204" pitchFamily="34" charset="0"/>
              </a:rPr>
              <a:t> vote — in a majority vote, only the majority gets something they are happy with; people in the minority get something they don’t want at all, which is not what consensus is about</a:t>
            </a:r>
          </a:p>
          <a:p>
            <a:pPr marL="342900" indent="-342900">
              <a:buFont typeface="Arial" panose="020B0604020202020204" pitchFamily="34" charset="0"/>
              <a:buChar char="•"/>
            </a:pPr>
            <a:r>
              <a:rPr lang="en-US" i="1" dirty="0">
                <a:solidFill>
                  <a:srgbClr val="767171"/>
                </a:solidFill>
                <a:latin typeface="Franklin Gothic Medium" panose="020B0603020102020204" pitchFamily="34" charset="0"/>
              </a:rPr>
              <a:t>everyone</a:t>
            </a:r>
            <a:r>
              <a:rPr lang="en-US" dirty="0">
                <a:solidFill>
                  <a:srgbClr val="767171"/>
                </a:solidFill>
                <a:latin typeface="Franklin Gothic Medium" panose="020B0603020102020204" pitchFamily="34" charset="0"/>
              </a:rPr>
              <a:t> is totally satisfied</a:t>
            </a:r>
          </a:p>
          <a:p>
            <a:pPr marL="342900" indent="-342900">
              <a:buFont typeface="Arial" panose="020B0604020202020204" pitchFamily="34" charset="0"/>
              <a:buChar char="•"/>
            </a:pPr>
            <a:endParaRPr lang="en-US" dirty="0">
              <a:solidFill>
                <a:srgbClr val="767171"/>
              </a:solidFill>
              <a:latin typeface="Franklin Gothic Medium" panose="020B0603020102020204" pitchFamily="34" charset="0"/>
            </a:endParaRPr>
          </a:p>
          <a:p>
            <a:pPr algn="r"/>
            <a:r>
              <a:rPr lang="en-US" sz="1050" dirty="0">
                <a:latin typeface="Franklin Gothic Medium" panose="020B0603020102020204" pitchFamily="34" charset="0"/>
              </a:rPr>
              <a:t>Scholtes, Peter R. The Team Handbook. </a:t>
            </a:r>
          </a:p>
          <a:p>
            <a:pPr algn="r"/>
            <a:r>
              <a:rPr lang="en-US" sz="1050" dirty="0">
                <a:latin typeface="Franklin Gothic Medium" panose="020B0603020102020204" pitchFamily="34" charset="0"/>
              </a:rPr>
              <a:t>Madison, WI, Joiner Associates, Inc., 1989.</a:t>
            </a:r>
          </a:p>
          <a:p>
            <a:pPr marL="342900" indent="-342900">
              <a:buFont typeface="Arial" panose="020B0604020202020204" pitchFamily="34" charset="0"/>
              <a:buChar char="•"/>
            </a:pPr>
            <a:endParaRPr lang="en-US" dirty="0">
              <a:solidFill>
                <a:srgbClr val="767171"/>
              </a:solidFill>
              <a:latin typeface="Franklin Gothic Medium" panose="020B0603020102020204" pitchFamily="34" charset="0"/>
            </a:endParaRPr>
          </a:p>
          <a:p>
            <a:pPr marL="342900" indent="-342900">
              <a:buFont typeface="Arial" panose="020B0604020202020204" pitchFamily="34" charset="0"/>
              <a:buChar char="•"/>
            </a:pPr>
            <a:endParaRPr lang="en-US" sz="2400" dirty="0">
              <a:solidFill>
                <a:srgbClr val="767171"/>
              </a:solidFill>
              <a:latin typeface="Franklin Gothic Medium" panose="020B0603020102020204" pitchFamily="34" charset="0"/>
            </a:endParaRPr>
          </a:p>
        </p:txBody>
      </p:sp>
      <p:sp>
        <p:nvSpPr>
          <p:cNvPr id="2" name="TextBox 1">
            <a:extLst>
              <a:ext uri="{FF2B5EF4-FFF2-40B4-BE49-F238E27FC236}">
                <a16:creationId xmlns:a16="http://schemas.microsoft.com/office/drawing/2014/main" id="{D8196472-8311-87BE-D7CE-435878632420}"/>
              </a:ext>
            </a:extLst>
          </p:cNvPr>
          <p:cNvSpPr txBox="1"/>
          <p:nvPr/>
        </p:nvSpPr>
        <p:spPr>
          <a:xfrm>
            <a:off x="899319" y="1337101"/>
            <a:ext cx="10363200" cy="707886"/>
          </a:xfrm>
          <a:prstGeom prst="rect">
            <a:avLst/>
          </a:prstGeom>
          <a:noFill/>
        </p:spPr>
        <p:txBody>
          <a:bodyPr wrap="square" rtlCol="0">
            <a:spAutoFit/>
          </a:bodyPr>
          <a:lstStyle/>
          <a:p>
            <a:pPr algn="ctr"/>
            <a:r>
              <a:rPr lang="en-US" sz="4000" dirty="0">
                <a:solidFill>
                  <a:srgbClr val="C87137"/>
                </a:solidFill>
                <a:latin typeface="Franklin Gothic Demi" pitchFamily="34" charset="0"/>
              </a:rPr>
              <a:t>Definition of Consensus</a:t>
            </a:r>
          </a:p>
        </p:txBody>
      </p:sp>
      <p:sp>
        <p:nvSpPr>
          <p:cNvPr id="5" name="TextBox 4">
            <a:extLst>
              <a:ext uri="{FF2B5EF4-FFF2-40B4-BE49-F238E27FC236}">
                <a16:creationId xmlns:a16="http://schemas.microsoft.com/office/drawing/2014/main" id="{4899E2E7-1E46-7DD9-5B9C-E02F87EA964F}"/>
              </a:ext>
            </a:extLst>
          </p:cNvPr>
          <p:cNvSpPr txBox="1"/>
          <p:nvPr/>
        </p:nvSpPr>
        <p:spPr>
          <a:xfrm>
            <a:off x="442119" y="609600"/>
            <a:ext cx="9372600" cy="584775"/>
          </a:xfrm>
          <a:prstGeom prst="rect">
            <a:avLst/>
          </a:prstGeom>
          <a:noFill/>
        </p:spPr>
        <p:txBody>
          <a:bodyPr wrap="square" rtlCol="0">
            <a:spAutoFit/>
          </a:bodyPr>
          <a:lstStyle/>
          <a:p>
            <a:r>
              <a:rPr lang="en-US" sz="3200" dirty="0">
                <a:solidFill>
                  <a:srgbClr val="767171"/>
                </a:solidFill>
                <a:latin typeface="Franklin Gothic Demi" pitchFamily="34" charset="0"/>
              </a:rPr>
              <a:t>CASE STUDY</a:t>
            </a:r>
            <a:endParaRPr lang="en-US" sz="3200" dirty="0">
              <a:solidFill>
                <a:srgbClr val="C87137"/>
              </a:solidFill>
              <a:latin typeface="Franklin Gothic Demi" pitchFamily="34" charset="0"/>
            </a:endParaRPr>
          </a:p>
        </p:txBody>
      </p:sp>
      <p:cxnSp>
        <p:nvCxnSpPr>
          <p:cNvPr id="6" name="Straight Connector 5">
            <a:extLst>
              <a:ext uri="{FF2B5EF4-FFF2-40B4-BE49-F238E27FC236}">
                <a16:creationId xmlns:a16="http://schemas.microsoft.com/office/drawing/2014/main" id="{1399D973-F269-C287-5713-6C25B00F1DA3}"/>
              </a:ext>
            </a:extLst>
          </p:cNvPr>
          <p:cNvCxnSpPr>
            <a:cxnSpLocks/>
          </p:cNvCxnSpPr>
          <p:nvPr/>
        </p:nvCxnSpPr>
        <p:spPr>
          <a:xfrm>
            <a:off x="518319" y="533400"/>
            <a:ext cx="2286000" cy="0"/>
          </a:xfrm>
          <a:prstGeom prst="line">
            <a:avLst/>
          </a:prstGeom>
          <a:ln w="76200">
            <a:solidFill>
              <a:srgbClr val="C8713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3778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fade">
                                      <p:cBhvr>
                                        <p:cTn id="18" dur="500"/>
                                        <p:tgtEl>
                                          <p:spTgt spid="3">
                                            <p:txEl>
                                              <p:pRg st="6" end="6"/>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fade">
                                      <p:cBhvr>
                                        <p:cTn id="21" dur="500"/>
                                        <p:tgtEl>
                                          <p:spTgt spid="3">
                                            <p:txEl>
                                              <p:pRg st="7" end="7"/>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8" end="8"/>
                                            </p:txEl>
                                          </p:spTgt>
                                        </p:tgtEl>
                                        <p:attrNameLst>
                                          <p:attrName>style.visibility</p:attrName>
                                        </p:attrNameLst>
                                      </p:cBhvr>
                                      <p:to>
                                        <p:strVal val="visible"/>
                                      </p:to>
                                    </p:set>
                                    <p:animEffect transition="in" filter="fade">
                                      <p:cBhvr>
                                        <p:cTn id="24" dur="500"/>
                                        <p:tgtEl>
                                          <p:spTgt spid="3">
                                            <p:txEl>
                                              <p:pRg st="8" end="8"/>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animEffect transition="in" filter="fade">
                                      <p:cBhvr>
                                        <p:cTn id="27" dur="500"/>
                                        <p:tgtEl>
                                          <p:spTgt spid="3">
                                            <p:txEl>
                                              <p:pRg st="10" end="10"/>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11" end="11"/>
                                            </p:txEl>
                                          </p:spTgt>
                                        </p:tgtEl>
                                        <p:attrNameLst>
                                          <p:attrName>style.visibility</p:attrName>
                                        </p:attrNameLst>
                                      </p:cBhvr>
                                      <p:to>
                                        <p:strVal val="visible"/>
                                      </p:to>
                                    </p:set>
                                    <p:animEffect transition="in" filter="fade">
                                      <p:cBhvr>
                                        <p:cTn id="30"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1421</TotalTime>
  <Words>1102</Words>
  <Application>Microsoft Macintosh PowerPoint</Application>
  <PresentationFormat>Custom</PresentationFormat>
  <Paragraphs>195</Paragraphs>
  <Slides>27</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Avenir</vt:lpstr>
      <vt:lpstr>Calibri</vt:lpstr>
      <vt:lpstr>Franklin Gothic Demi</vt:lpstr>
      <vt:lpstr>Franklin Gothic 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 Opportunity for Everyone to Speak Up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Bob</dc:creator>
  <cp:lastModifiedBy>Robert Fojut</cp:lastModifiedBy>
  <cp:revision>92</cp:revision>
  <dcterms:created xsi:type="dcterms:W3CDTF">2020-08-04T17:04:33Z</dcterms:created>
  <dcterms:modified xsi:type="dcterms:W3CDTF">2023-09-28T13:10:43Z</dcterms:modified>
</cp:coreProperties>
</file>